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0" r:id="rId5"/>
    <p:sldId id="344" r:id="rId6"/>
    <p:sldId id="261" r:id="rId7"/>
    <p:sldId id="263" r:id="rId8"/>
    <p:sldId id="275" r:id="rId9"/>
    <p:sldId id="294" r:id="rId10"/>
    <p:sldId id="276" r:id="rId11"/>
    <p:sldId id="377" r:id="rId12"/>
    <p:sldId id="372" r:id="rId13"/>
    <p:sldId id="373" r:id="rId14"/>
    <p:sldId id="374" r:id="rId15"/>
    <p:sldId id="375" r:id="rId16"/>
    <p:sldId id="376" r:id="rId17"/>
    <p:sldId id="379" r:id="rId18"/>
    <p:sldId id="378" r:id="rId19"/>
    <p:sldId id="268" r:id="rId20"/>
    <p:sldId id="260" r:id="rId21"/>
    <p:sldId id="272" r:id="rId22"/>
    <p:sldId id="273" r:id="rId23"/>
    <p:sldId id="285" r:id="rId24"/>
    <p:sldId id="291" r:id="rId25"/>
    <p:sldId id="292" r:id="rId26"/>
    <p:sldId id="293" r:id="rId27"/>
    <p:sldId id="346" r:id="rId28"/>
    <p:sldId id="347" r:id="rId29"/>
    <p:sldId id="269" r:id="rId30"/>
    <p:sldId id="381" r:id="rId31"/>
    <p:sldId id="382" r:id="rId32"/>
    <p:sldId id="383" r:id="rId33"/>
    <p:sldId id="296" r:id="rId34"/>
    <p:sldId id="284" r:id="rId35"/>
    <p:sldId id="313" r:id="rId36"/>
    <p:sldId id="314" r:id="rId37"/>
    <p:sldId id="315" r:id="rId38"/>
    <p:sldId id="340" r:id="rId39"/>
    <p:sldId id="336" r:id="rId40"/>
    <p:sldId id="337" r:id="rId41"/>
    <p:sldId id="338" r:id="rId42"/>
    <p:sldId id="316" r:id="rId43"/>
    <p:sldId id="357" r:id="rId44"/>
    <p:sldId id="358" r:id="rId45"/>
    <p:sldId id="363" r:id="rId46"/>
    <p:sldId id="370" r:id="rId47"/>
    <p:sldId id="365" r:id="rId48"/>
    <p:sldId id="366" r:id="rId49"/>
    <p:sldId id="367" r:id="rId50"/>
    <p:sldId id="339" r:id="rId51"/>
    <p:sldId id="364" r:id="rId52"/>
    <p:sldId id="369" r:id="rId53"/>
    <p:sldId id="368" r:id="rId54"/>
    <p:sldId id="371" r:id="rId55"/>
    <p:sldId id="380" r:id="rId56"/>
    <p:sldId id="386" r:id="rId57"/>
    <p:sldId id="387" r:id="rId58"/>
    <p:sldId id="385" r:id="rId59"/>
    <p:sldId id="283" r:id="rId60"/>
    <p:sldId id="264" r:id="rId61"/>
    <p:sldId id="295" r:id="rId62"/>
    <p:sldId id="359" r:id="rId63"/>
    <p:sldId id="356" r:id="rId64"/>
    <p:sldId id="278" r:id="rId65"/>
    <p:sldId id="280" r:id="rId66"/>
    <p:sldId id="281" r:id="rId67"/>
    <p:sldId id="282" r:id="rId68"/>
    <p:sldId id="298" r:id="rId69"/>
    <p:sldId id="299" r:id="rId70"/>
    <p:sldId id="329" r:id="rId71"/>
    <p:sldId id="325" r:id="rId72"/>
    <p:sldId id="326" r:id="rId73"/>
    <p:sldId id="328" r:id="rId74"/>
    <p:sldId id="327" r:id="rId75"/>
    <p:sldId id="300" r:id="rId76"/>
    <p:sldId id="301" r:id="rId77"/>
    <p:sldId id="310" r:id="rId78"/>
    <p:sldId id="309" r:id="rId79"/>
    <p:sldId id="304" r:id="rId80"/>
    <p:sldId id="384" r:id="rId81"/>
    <p:sldId id="306" r:id="rId82"/>
    <p:sldId id="305" r:id="rId83"/>
    <p:sldId id="307" r:id="rId84"/>
    <p:sldId id="354" r:id="rId85"/>
    <p:sldId id="303" r:id="rId86"/>
    <p:sldId id="353" r:id="rId87"/>
    <p:sldId id="352" r:id="rId88"/>
    <p:sldId id="351" r:id="rId89"/>
    <p:sldId id="350" r:id="rId90"/>
    <p:sldId id="349" r:id="rId91"/>
    <p:sldId id="308" r:id="rId92"/>
    <p:sldId id="297" r:id="rId93"/>
    <p:sldId id="311" r:id="rId94"/>
    <p:sldId id="317" r:id="rId95"/>
    <p:sldId id="318" r:id="rId96"/>
    <p:sldId id="319" r:id="rId97"/>
    <p:sldId id="320" r:id="rId98"/>
    <p:sldId id="321" r:id="rId99"/>
    <p:sldId id="332" r:id="rId100"/>
    <p:sldId id="334" r:id="rId101"/>
    <p:sldId id="333" r:id="rId102"/>
    <p:sldId id="341" r:id="rId103"/>
    <p:sldId id="342" r:id="rId104"/>
    <p:sldId id="343" r:id="rId105"/>
    <p:sldId id="360" r:id="rId106"/>
    <p:sldId id="361" r:id="rId107"/>
    <p:sldId id="362" r:id="rId108"/>
    <p:sldId id="322" r:id="rId109"/>
    <p:sldId id="323" r:id="rId110"/>
    <p:sldId id="324" r:id="rId111"/>
    <p:sldId id="388" r:id="rId112"/>
    <p:sldId id="335" r:id="rId1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B7B2"/>
    <a:srgbClr val="FFB8D3"/>
    <a:srgbClr val="FFE9FA"/>
    <a:srgbClr val="9CF0EB"/>
    <a:srgbClr val="B6EFE5"/>
    <a:srgbClr val="A9EBEF"/>
    <a:srgbClr val="E8F6F7"/>
    <a:srgbClr val="BFE3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8"/>
    <p:restoredTop sz="94740"/>
  </p:normalViewPr>
  <p:slideViewPr>
    <p:cSldViewPr snapToGrid="0">
      <p:cViewPr>
        <p:scale>
          <a:sx n="170" d="100"/>
          <a:sy n="170" d="100"/>
        </p:scale>
        <p:origin x="11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5500D4-ACE6-073D-E60E-19D3C5E86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95D0F79-2E5E-A987-EFE2-1CB3E35BA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B96F09-7110-0D6A-A482-93048B610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BF00-2D2E-2943-AA66-A3CFAA36ACD3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1EFAAA-2D0C-7944-92C4-7FD15B575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227B2D5-DEE2-EE19-7AAF-76A0D935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286D3-39B7-AE45-A695-8650A83329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8972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22BD5C-8420-4755-C848-5A8A8692F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33FA0D5-371E-0662-FD49-BE164790D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B9E703-8938-C75E-0D76-C30C3749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BF00-2D2E-2943-AA66-A3CFAA36ACD3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C90A06-73FB-CC5C-9913-FD0107C0A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6BD537-58A4-9633-CE39-500085825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286D3-39B7-AE45-A695-8650A83329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88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FC43506-E89C-2E98-2A7F-BB6E215B65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6BABE22-B3E5-30E3-B13C-E4E1B7732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9B4591-FB68-3007-F19D-A5DAE6814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BF00-2D2E-2943-AA66-A3CFAA36ACD3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ED7880D-C1A5-4B9D-4426-494EC14BE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83B19B8-3E3D-0FA7-2288-BA9C7955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286D3-39B7-AE45-A695-8650A83329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9700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359D51-FFD6-68B1-7B8F-DB7AF5E7A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32D4AE-FB01-753E-AFE3-A9C988B8B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F3AA3E-F504-2E71-EFAE-E24DF8D11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BF00-2D2E-2943-AA66-A3CFAA36ACD3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7FFFEE-22C8-FF96-CBD1-D995EC9E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CFBCB4-A159-491C-638E-DF9AF0B8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286D3-39B7-AE45-A695-8650A83329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2178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CE7177-8FBF-CF31-FF0E-4015BA93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353BF32-641B-B621-410B-DEDADE022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B4E2A8-B520-7ABF-DA86-0A0184795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BF00-2D2E-2943-AA66-A3CFAA36ACD3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36A7CE9-27B2-3E4C-CDBC-A69D3F95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ACFB40-04F5-E6C8-2841-8F65F8148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286D3-39B7-AE45-A695-8650A83329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09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220163-F49D-CF86-5545-DDD22D5F2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8D9917-60FF-266B-16E9-DB3B2F4BB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C19F60E-5CCE-F27D-3AF2-D7EEA7652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73CE589-B9FC-C702-E188-3FFB6D02D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BF00-2D2E-2943-AA66-A3CFAA36ACD3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2921FB9-E16E-DF0C-EC59-C275391E7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60BED4E-DAF2-EBBD-6E06-49915C34F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286D3-39B7-AE45-A695-8650A83329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8135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93A79-7917-5A99-EC75-DEA9BBDF8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40F2430-153A-8118-2791-B8CCAFCB7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989FEF3-E3BA-0413-973B-D2A12A4C4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C9EBF78-DDBD-30B3-2E0D-ED4B17BE4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B5DE09F-85C7-0906-FA0E-3A40602437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651654B-69CE-7EA3-4338-63FC5A28C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BF00-2D2E-2943-AA66-A3CFAA36ACD3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FC4F389-1EDB-2777-3176-D9C1A730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275A0C3-C76B-465F-50E6-21FEC96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286D3-39B7-AE45-A695-8650A83329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5246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48A46B-9158-584D-D628-8B29847DF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9BD7EFB-07FA-FD69-1CC8-44DEE4740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BF00-2D2E-2943-AA66-A3CFAA36ACD3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2641CEF-637B-5398-E053-997A72A2F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A62A696-4E23-06B7-9DA1-5F8DBB08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286D3-39B7-AE45-A695-8650A83329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96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A3C909E-AA9A-2227-6D4C-2F60D80E4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BF00-2D2E-2943-AA66-A3CFAA36ACD3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AE108B2-E5BC-0D62-F350-5D4F6370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0239AC-3972-B4D8-F672-814D327E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286D3-39B7-AE45-A695-8650A83329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645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3869B0-98D9-10BE-9E4E-35B68585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ABD9B28-7509-C7F5-5E96-96A312B7B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3B0CBA0-496D-7CAF-8C32-51EF04001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189D451-1CA2-D296-68BC-1D79DB8C8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BF00-2D2E-2943-AA66-A3CFAA36ACD3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EAC5A11-8C27-9EEB-0C9C-1CC183AB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70FC7E2-9932-62D4-64A7-AB48A123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286D3-39B7-AE45-A695-8650A83329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006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833B8E-AF18-A7EE-C14E-7EB29CE53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45F9440-5E01-F48F-B3A2-F6641305D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F1DFB3E-9BF1-BE13-47ED-3AAAA6CBB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C003C1D-A65C-464D-4E61-61EED9746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BF00-2D2E-2943-AA66-A3CFAA36ACD3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DE5C22B-42A7-D105-EC27-4637A8CE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7BE6698-1D33-220D-839C-92BBF5D0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286D3-39B7-AE45-A695-8650A83329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9056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B98D8AF-AB6B-4212-98B8-19379610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D492765-71A1-B667-4781-0477333FB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C1AF8E-DDF3-8133-507A-14A701B5F2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FBF00-2D2E-2943-AA66-A3CFAA36ACD3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9D8103-3446-D4FB-8377-DC9A2AFC64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ECFD4E-F1E4-6F65-8E1C-E4C4BB4B7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286D3-39B7-AE45-A695-8650A83329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53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1Nssu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1Nssu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7047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96EF28-AE51-21FF-0076-EB48CD23B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5172"/>
            <a:ext cx="9144000" cy="1807656"/>
          </a:xfrm>
        </p:spPr>
        <p:txBody>
          <a:bodyPr/>
          <a:lstStyle/>
          <a:p>
            <a:r>
              <a:rPr lang="ja-JP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事例で学ぶ</a:t>
            </a:r>
            <a:br>
              <a:rPr kumimoji="1" lang="en-US" altLang="ja-JP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r>
              <a:rPr lang="ja-JP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自社プロダクト開発</a:t>
            </a:r>
            <a:endParaRPr kumimoji="1" lang="ja-JP" altLang="en-US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52F1B019-8E31-9CA2-D97F-25D5652660B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9711030-343D-C5EB-D433-CA0D7F860D3E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EF5E4E44-0467-07D3-080B-67F0A404250E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68794AD8-D377-22E2-D4A3-E4EFA7B28A28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F663282E-E0FB-8144-184C-752CE7F0C02F}"/>
                </a:ext>
              </a:extLst>
            </p:cNvPr>
            <p:cNvSpPr/>
            <p:nvPr/>
          </p:nvSpPr>
          <p:spPr>
            <a:xfrm>
              <a:off x="12065875" y="0"/>
              <a:ext cx="12612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563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ABF02AB5-1C2D-626F-B714-E9E83657DF8D}"/>
              </a:ext>
            </a:extLst>
          </p:cNvPr>
          <p:cNvSpPr/>
          <p:nvPr/>
        </p:nvSpPr>
        <p:spPr>
          <a:xfrm>
            <a:off x="1838431" y="2012276"/>
            <a:ext cx="8515138" cy="2009543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全員がやりたくてやっています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2DB14A53-2EBB-1FE4-E3A0-486C0849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985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⚠️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　　⚠️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注意！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4748E7-6034-F25C-F05A-56598E91E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646" y="4704173"/>
            <a:ext cx="10515600" cy="1325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・やる気ドリブン開発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・みなさんの</a:t>
            </a:r>
            <a:r>
              <a:rPr kumimoji="1" lang="ja-JP" altLang="en-US" sz="3600" u="sng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有り余る眼力を曇らせて</a:t>
            </a:r>
            <a:r>
              <a:rPr kumimoji="1"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6881404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>
            <a:extLst>
              <a:ext uri="{FF2B5EF4-FFF2-40B4-BE49-F238E27FC236}">
                <a16:creationId xmlns:a16="http://schemas.microsoft.com/office/drawing/2014/main" id="{9B010F41-A322-C94B-2C9C-F0D50995E45D}"/>
              </a:ext>
            </a:extLst>
          </p:cNvPr>
          <p:cNvSpPr/>
          <p:nvPr/>
        </p:nvSpPr>
        <p:spPr>
          <a:xfrm>
            <a:off x="1838431" y="2012276"/>
            <a:ext cx="8515138" cy="2009543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毎週の定例と都度ハドル</a:t>
            </a:r>
            <a:r>
              <a:rPr kumimoji="1" lang="en-US" altLang="ja-JP" sz="3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MTG</a:t>
            </a:r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をする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2A30F22-9C65-BAB3-809E-B041CCD31273}"/>
              </a:ext>
            </a:extLst>
          </p:cNvPr>
          <p:cNvSpPr txBox="1">
            <a:spLocks/>
          </p:cNvSpPr>
          <p:nvPr/>
        </p:nvSpPr>
        <p:spPr>
          <a:xfrm>
            <a:off x="604416" y="279551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意思疎通は仕組み化する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065BC35-CF94-46A0-5198-C6C9CBCFA606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４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今回で学んだこと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07399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C66A6053-BA51-8DC9-4B18-EA2065C8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426" y="4721948"/>
            <a:ext cx="10816157" cy="1325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・日本語が苦手だからと特別扱いしない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・上達して貰えるような歩み寄りと取り組み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9B010F41-A322-C94B-2C9C-F0D50995E45D}"/>
              </a:ext>
            </a:extLst>
          </p:cNvPr>
          <p:cNvSpPr/>
          <p:nvPr/>
        </p:nvSpPr>
        <p:spPr>
          <a:xfrm>
            <a:off x="1838431" y="2012276"/>
            <a:ext cx="8515138" cy="2009543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毎週の定例と都度ハドル</a:t>
            </a:r>
            <a:r>
              <a:rPr kumimoji="1" lang="en-US" altLang="ja-JP" sz="3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MTG</a:t>
            </a:r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をする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2A30F22-9C65-BAB3-809E-B041CCD31273}"/>
              </a:ext>
            </a:extLst>
          </p:cNvPr>
          <p:cNvSpPr txBox="1">
            <a:spLocks/>
          </p:cNvSpPr>
          <p:nvPr/>
        </p:nvSpPr>
        <p:spPr>
          <a:xfrm>
            <a:off x="604416" y="279551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意思疎通は仕組み化する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15FA2AF-B782-3996-51A9-FA5340B4D4A5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４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今回で学んだこと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39824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>
            <a:extLst>
              <a:ext uri="{FF2B5EF4-FFF2-40B4-BE49-F238E27FC236}">
                <a16:creationId xmlns:a16="http://schemas.microsoft.com/office/drawing/2014/main" id="{A2A30F22-9C65-BAB3-809E-B041CCD31273}"/>
              </a:ext>
            </a:extLst>
          </p:cNvPr>
          <p:cNvSpPr txBox="1">
            <a:spLocks/>
          </p:cNvSpPr>
          <p:nvPr/>
        </p:nvSpPr>
        <p:spPr>
          <a:xfrm>
            <a:off x="604416" y="279551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採用言語はメンバー次第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E1C20A6-9736-2984-64EF-1C118CA21B62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４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今回で学んだこと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89585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>
            <a:extLst>
              <a:ext uri="{FF2B5EF4-FFF2-40B4-BE49-F238E27FC236}">
                <a16:creationId xmlns:a16="http://schemas.microsoft.com/office/drawing/2014/main" id="{9B010F41-A322-C94B-2C9C-F0D50995E45D}"/>
              </a:ext>
            </a:extLst>
          </p:cNvPr>
          <p:cNvSpPr/>
          <p:nvPr/>
        </p:nvSpPr>
        <p:spPr>
          <a:xfrm>
            <a:off x="1838431" y="2012276"/>
            <a:ext cx="8515138" cy="2009543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ノリで決めてはいけない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2A30F22-9C65-BAB3-809E-B041CCD31273}"/>
              </a:ext>
            </a:extLst>
          </p:cNvPr>
          <p:cNvSpPr txBox="1">
            <a:spLocks/>
          </p:cNvSpPr>
          <p:nvPr/>
        </p:nvSpPr>
        <p:spPr>
          <a:xfrm>
            <a:off x="604416" y="279551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採用言語はメンバー次第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6FA822C-B70D-7DF1-A0E8-94C757D13ABA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４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今回で学んだこと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15853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C66A6053-BA51-8DC9-4B18-EA2065C8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502" y="4729442"/>
            <a:ext cx="11542994" cy="1633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・納期が短い場合、全員ある程度使える技術にする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・今回でいうと、</a:t>
            </a:r>
            <a:r>
              <a:rPr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TypeScript</a:t>
            </a: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以外は実は初採用だった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9B010F41-A322-C94B-2C9C-F0D50995E45D}"/>
              </a:ext>
            </a:extLst>
          </p:cNvPr>
          <p:cNvSpPr/>
          <p:nvPr/>
        </p:nvSpPr>
        <p:spPr>
          <a:xfrm>
            <a:off x="1838431" y="2012276"/>
            <a:ext cx="8515138" cy="2009543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ノリで決めてはいけない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2A30F22-9C65-BAB3-809E-B041CCD31273}"/>
              </a:ext>
            </a:extLst>
          </p:cNvPr>
          <p:cNvSpPr txBox="1">
            <a:spLocks/>
          </p:cNvSpPr>
          <p:nvPr/>
        </p:nvSpPr>
        <p:spPr>
          <a:xfrm>
            <a:off x="604416" y="279551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採用言語はメンバー次第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533641E-17F6-166B-9300-47E110403362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４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今回で学んだこと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07306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>
            <a:extLst>
              <a:ext uri="{FF2B5EF4-FFF2-40B4-BE49-F238E27FC236}">
                <a16:creationId xmlns:a16="http://schemas.microsoft.com/office/drawing/2014/main" id="{A2A30F22-9C65-BAB3-809E-B041CCD31273}"/>
              </a:ext>
            </a:extLst>
          </p:cNvPr>
          <p:cNvSpPr txBox="1">
            <a:spLocks/>
          </p:cNvSpPr>
          <p:nvPr/>
        </p:nvSpPr>
        <p:spPr>
          <a:xfrm>
            <a:off x="604416" y="279551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テストしない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E1C20A6-9736-2984-64EF-1C118CA21B62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４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今回で学んだこと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7368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>
            <a:extLst>
              <a:ext uri="{FF2B5EF4-FFF2-40B4-BE49-F238E27FC236}">
                <a16:creationId xmlns:a16="http://schemas.microsoft.com/office/drawing/2014/main" id="{9B010F41-A322-C94B-2C9C-F0D50995E45D}"/>
              </a:ext>
            </a:extLst>
          </p:cNvPr>
          <p:cNvSpPr/>
          <p:nvPr/>
        </p:nvSpPr>
        <p:spPr>
          <a:xfrm>
            <a:off x="1838431" y="2012276"/>
            <a:ext cx="8515138" cy="2009543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プロトタイプにバグは付き物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テストした結果、アジリティが鈍化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2A30F22-9C65-BAB3-809E-B041CCD31273}"/>
              </a:ext>
            </a:extLst>
          </p:cNvPr>
          <p:cNvSpPr txBox="1">
            <a:spLocks/>
          </p:cNvSpPr>
          <p:nvPr/>
        </p:nvSpPr>
        <p:spPr>
          <a:xfrm>
            <a:off x="604416" y="279551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テストしない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6FA822C-B70D-7DF1-A0E8-94C757D13ABA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４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今回で学んだこと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89020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C66A6053-BA51-8DC9-4B18-EA2065C8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426" y="4721948"/>
            <a:ext cx="10816157" cy="1325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・モンキーテストで明かなバグはその場で対応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・デザインベースでメモをガンガン追加して対応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9B010F41-A322-C94B-2C9C-F0D50995E45D}"/>
              </a:ext>
            </a:extLst>
          </p:cNvPr>
          <p:cNvSpPr/>
          <p:nvPr/>
        </p:nvSpPr>
        <p:spPr>
          <a:xfrm>
            <a:off x="1838431" y="2012276"/>
            <a:ext cx="8515138" cy="2009543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プロトタイプにバグは付き物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テストした結果、アジリティが鈍化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2A30F22-9C65-BAB3-809E-B041CCD31273}"/>
              </a:ext>
            </a:extLst>
          </p:cNvPr>
          <p:cNvSpPr txBox="1">
            <a:spLocks/>
          </p:cNvSpPr>
          <p:nvPr/>
        </p:nvSpPr>
        <p:spPr>
          <a:xfrm>
            <a:off x="604416" y="279551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テストしない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533641E-17F6-166B-9300-47E110403362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４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今回で学んだこと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56542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7B7226-1999-1515-FD97-ACDC8B3FF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754" y="3064769"/>
            <a:ext cx="8212491" cy="7284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en-US" altLang="ja-JP" sz="4800" b="1" dirty="0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4800" b="1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５</a:t>
            </a:r>
            <a:r>
              <a:rPr kumimoji="1" lang="en-US" altLang="ja-JP" sz="4800" b="1" dirty="0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あとがき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40789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4FE0B737-3D93-7FD1-A817-9BB2121353D0}"/>
              </a:ext>
            </a:extLst>
          </p:cNvPr>
          <p:cNvSpPr txBox="1">
            <a:spLocks/>
          </p:cNvSpPr>
          <p:nvPr/>
        </p:nvSpPr>
        <p:spPr>
          <a:xfrm>
            <a:off x="604416" y="398536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エンジニア積極採用中です！</a:t>
            </a:r>
          </a:p>
        </p:txBody>
      </p:sp>
      <p:pic>
        <p:nvPicPr>
          <p:cNvPr id="15" name="図 14" descr="屋内, コンピュータ, 人, ノートパソコン が含まれている画像&#10;&#10;自動的に生成された説明">
            <a:extLst>
              <a:ext uri="{FF2B5EF4-FFF2-40B4-BE49-F238E27FC236}">
                <a16:creationId xmlns:a16="http://schemas.microsoft.com/office/drawing/2014/main" id="{51E08BF8-77B9-F54C-8A7B-7ED265B08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16" y="2087227"/>
            <a:ext cx="6103682" cy="3498522"/>
          </a:xfrm>
          <a:prstGeom prst="rect">
            <a:avLst/>
          </a:prstGeom>
        </p:spPr>
      </p:pic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80F20AF9-84A1-1CB5-F2F4-0E0C43024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0018" y="3514222"/>
            <a:ext cx="3874958" cy="644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新卒採用も強化中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15265D5-B2CC-9BEB-2EA5-0932572EE983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５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あとがき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201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CC3F76BC-F0C8-AAAF-EFD6-65578061ECC8}"/>
              </a:ext>
            </a:extLst>
          </p:cNvPr>
          <p:cNvSpPr/>
          <p:nvPr/>
        </p:nvSpPr>
        <p:spPr>
          <a:xfrm>
            <a:off x="4103127" y="1638950"/>
            <a:ext cx="3985746" cy="3524919"/>
          </a:xfrm>
          <a:prstGeom prst="wedgeRoundRectCallout">
            <a:avLst>
              <a:gd name="adj1" fmla="val -46485"/>
              <a:gd name="adj2" fmla="val 57289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やっていき！</a:t>
            </a:r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💪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51560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4FE0B737-3D93-7FD1-A817-9BB2121353D0}"/>
              </a:ext>
            </a:extLst>
          </p:cNvPr>
          <p:cNvSpPr txBox="1">
            <a:spLocks/>
          </p:cNvSpPr>
          <p:nvPr/>
        </p:nvSpPr>
        <p:spPr>
          <a:xfrm>
            <a:off x="604416" y="398536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社内の雰囲気が知りたい方は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TikTok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！</a:t>
            </a:r>
          </a:p>
        </p:txBody>
      </p:sp>
      <p:pic>
        <p:nvPicPr>
          <p:cNvPr id="13" name="図 12" descr="Web サイト&#10;&#10;自動的に生成された説明">
            <a:extLst>
              <a:ext uri="{FF2B5EF4-FFF2-40B4-BE49-F238E27FC236}">
                <a16:creationId xmlns:a16="http://schemas.microsoft.com/office/drawing/2014/main" id="{292A721C-3E4B-307E-80BB-D86482164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37" y="1717837"/>
            <a:ext cx="6658318" cy="4221675"/>
          </a:xfrm>
          <a:prstGeom prst="rect">
            <a:avLst/>
          </a:prstGeom>
        </p:spPr>
      </p:pic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020AD6E4-31CE-5CCF-2C32-02FE9AF46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9764" y="3348079"/>
            <a:ext cx="4013523" cy="96119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結構このままの感じです</a:t>
            </a:r>
            <a:endParaRPr lang="en-US" altLang="ja-JP" sz="32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（インスタもあります）</a:t>
            </a:r>
            <a:endParaRPr lang="en-US" altLang="ja-JP" sz="32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BE10B17-76BA-6182-800D-6852DBE5EFAB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５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あとがき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997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4FE0B737-3D93-7FD1-A817-9BB2121353D0}"/>
              </a:ext>
            </a:extLst>
          </p:cNvPr>
          <p:cNvSpPr txBox="1">
            <a:spLocks/>
          </p:cNvSpPr>
          <p:nvPr/>
        </p:nvSpPr>
        <p:spPr>
          <a:xfrm>
            <a:off x="604416" y="398536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気になる方はエントリー！</a:t>
            </a:r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020AD6E4-31CE-5CCF-2C32-02FE9AF46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9764" y="3348079"/>
            <a:ext cx="4013523" cy="1118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札幌いちイケてる？</a:t>
            </a:r>
            <a:endParaRPr lang="en-US" altLang="ja-JP" sz="32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コーポレートサイト</a:t>
            </a:r>
            <a:endParaRPr lang="en-US" altLang="ja-JP" sz="32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BE10B17-76BA-6182-800D-6852DBE5EFAB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５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あとがき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6" name="図 5" descr="スーツを着た男性と文字の加工写真&#10;&#10;中程度の精度で自動的に生成された説明">
            <a:extLst>
              <a:ext uri="{FF2B5EF4-FFF2-40B4-BE49-F238E27FC236}">
                <a16:creationId xmlns:a16="http://schemas.microsoft.com/office/drawing/2014/main" id="{ED33B4BB-A423-7F73-EE97-4C20BDE40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61" y="1837153"/>
            <a:ext cx="7108023" cy="402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444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7B7226-1999-1515-FD97-ACDC8B3FF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754" y="3064769"/>
            <a:ext cx="8212491" cy="7284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Bold" panose="02020400000000000000" pitchFamily="18" charset="-128"/>
                <a:ea typeface="Tsukushi A Round Gothic Bold" panose="02020400000000000000" pitchFamily="18" charset="-128"/>
              </a:rPr>
              <a:t>We are Hiring!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Bold" panose="02020400000000000000" pitchFamily="18" charset="-128"/>
              <a:ea typeface="Tsukushi A Round Gothic Bold" panose="02020400000000000000" pitchFamily="18" charset="-128"/>
            </a:endParaRPr>
          </a:p>
        </p:txBody>
      </p:sp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B0C22A7D-580C-59D7-F83E-6DE94F4505D3}"/>
              </a:ext>
            </a:extLst>
          </p:cNvPr>
          <p:cNvSpPr txBox="1">
            <a:spLocks/>
          </p:cNvSpPr>
          <p:nvPr/>
        </p:nvSpPr>
        <p:spPr>
          <a:xfrm>
            <a:off x="8925314" y="6205530"/>
            <a:ext cx="3214134" cy="542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文責：佐藤</a:t>
            </a:r>
            <a:r>
              <a:rPr lang="en-US" altLang="ja-JP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功樹</a:t>
            </a:r>
            <a:endParaRPr lang="en-US" altLang="ja-JP" sz="32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5991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704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2F151-F737-F0A5-F2DC-2337770C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52252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B Round Gothic Regular" panose="02020400000000000000" pitchFamily="18" charset="-128"/>
                <a:ea typeface="Tsukushi B Round Gothic Regular" panose="02020400000000000000" pitchFamily="18" charset="-128"/>
              </a:rPr>
              <a:t>＼突然ですが／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B Round Gothic Regular" panose="02020400000000000000" pitchFamily="18" charset="-128"/>
              <a:ea typeface="Tsukushi B Round Gothic Regular" panose="02020400000000000000" pitchFamily="18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3D38D81-9D44-F480-41D4-54C14143350B}"/>
              </a:ext>
            </a:extLst>
          </p:cNvPr>
          <p:cNvGrpSpPr/>
          <p:nvPr/>
        </p:nvGrpSpPr>
        <p:grpSpPr>
          <a:xfrm>
            <a:off x="0" y="0"/>
            <a:ext cx="12213022" cy="6858000"/>
            <a:chOff x="0" y="0"/>
            <a:chExt cx="12213022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C2AEAA34-803C-E64A-DEB6-EABAAF5B91B3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F437F10-FB2E-7397-30EE-26DA5D64C125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5FC07EE7-E155-D4F5-20BC-F10B2406A3B9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9A9F6F6-2980-2E0D-A024-7CBE9E625B48}"/>
                </a:ext>
              </a:extLst>
            </p:cNvPr>
            <p:cNvSpPr/>
            <p:nvPr/>
          </p:nvSpPr>
          <p:spPr>
            <a:xfrm>
              <a:off x="12086897" y="0"/>
              <a:ext cx="126125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8902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704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3D38D81-9D44-F480-41D4-54C14143350B}"/>
              </a:ext>
            </a:extLst>
          </p:cNvPr>
          <p:cNvGrpSpPr/>
          <p:nvPr/>
        </p:nvGrpSpPr>
        <p:grpSpPr>
          <a:xfrm>
            <a:off x="0" y="0"/>
            <a:ext cx="12213022" cy="6858000"/>
            <a:chOff x="0" y="0"/>
            <a:chExt cx="12213022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C2AEAA34-803C-E64A-DEB6-EABAAF5B91B3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F437F10-FB2E-7397-30EE-26DA5D64C125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5FC07EE7-E155-D4F5-20BC-F10B2406A3B9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9A9F6F6-2980-2E0D-A024-7CBE9E625B48}"/>
                </a:ext>
              </a:extLst>
            </p:cNvPr>
            <p:cNvSpPr/>
            <p:nvPr/>
          </p:nvSpPr>
          <p:spPr>
            <a:xfrm>
              <a:off x="12086897" y="0"/>
              <a:ext cx="126125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5E69B722-C99F-7380-6D4C-C443AEF00B86}"/>
              </a:ext>
            </a:extLst>
          </p:cNvPr>
          <p:cNvSpPr txBox="1">
            <a:spLocks/>
          </p:cNvSpPr>
          <p:nvPr/>
        </p:nvSpPr>
        <p:spPr>
          <a:xfrm>
            <a:off x="2253005" y="3499370"/>
            <a:ext cx="7707011" cy="7984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4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採用に困ってないですか！？</a:t>
            </a:r>
            <a:endParaRPr lang="en-US" altLang="ja-JP" sz="4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5" name="タイトル 1">
            <a:extLst>
              <a:ext uri="{FF2B5EF4-FFF2-40B4-BE49-F238E27FC236}">
                <a16:creationId xmlns:a16="http://schemas.microsoft.com/office/drawing/2014/main" id="{2FB51998-F42C-2E9E-1402-FFF97A46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52252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B Round Gothic Regular" panose="02020400000000000000" pitchFamily="18" charset="-128"/>
                <a:ea typeface="Tsukushi B Round Gothic Regular" panose="02020400000000000000" pitchFamily="18" charset="-128"/>
              </a:rPr>
              <a:t>＼突然ですが／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B Round Gothic Regular" panose="02020400000000000000" pitchFamily="18" charset="-128"/>
              <a:ea typeface="Tsukushi B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2771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エンジニア市場について</a:t>
            </a:r>
          </a:p>
        </p:txBody>
      </p:sp>
    </p:spTree>
    <p:extLst>
      <p:ext uri="{BB962C8B-B14F-4D97-AF65-F5344CB8AC3E}">
        <p14:creationId xmlns:p14="http://schemas.microsoft.com/office/powerpoint/2010/main" val="2699878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ABF02AB5-1C2D-626F-B714-E9E83657DF8D}"/>
              </a:ext>
            </a:extLst>
          </p:cNvPr>
          <p:cNvSpPr/>
          <p:nvPr/>
        </p:nvSpPr>
        <p:spPr>
          <a:xfrm>
            <a:off x="1838431" y="2012276"/>
            <a:ext cx="8515138" cy="2009543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良い人材が取れない・・・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エンジニア市場について</a:t>
            </a:r>
          </a:p>
        </p:txBody>
      </p:sp>
    </p:spTree>
    <p:extLst>
      <p:ext uri="{BB962C8B-B14F-4D97-AF65-F5344CB8AC3E}">
        <p14:creationId xmlns:p14="http://schemas.microsoft.com/office/powerpoint/2010/main" val="403135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ABF02AB5-1C2D-626F-B714-E9E83657DF8D}"/>
              </a:ext>
            </a:extLst>
          </p:cNvPr>
          <p:cNvSpPr/>
          <p:nvPr/>
        </p:nvSpPr>
        <p:spPr>
          <a:xfrm>
            <a:off x="1838431" y="2012276"/>
            <a:ext cx="8515138" cy="2009543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良い人材が取れない・・・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エンジニア市場について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4748E7-6034-F25C-F05A-56598E91E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646" y="4704173"/>
            <a:ext cx="10515600" cy="1325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・友達の友達は友達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・エンジニアの友達はエンジニア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8306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838200" y="2629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スクラム採用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as a Service</a:t>
            </a:r>
            <a:endParaRPr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4586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838200" y="2629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スクラム採用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as a Service</a:t>
            </a:r>
            <a:endParaRPr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B56B6505-D2C0-73AC-0734-3468EBB0D354}"/>
              </a:ext>
            </a:extLst>
          </p:cNvPr>
          <p:cNvSpPr/>
          <p:nvPr/>
        </p:nvSpPr>
        <p:spPr>
          <a:xfrm>
            <a:off x="2255697" y="1588560"/>
            <a:ext cx="7701627" cy="3524919"/>
          </a:xfrm>
          <a:prstGeom prst="wedgeRoundRectCallout">
            <a:avLst>
              <a:gd name="adj1" fmla="val -46485"/>
              <a:gd name="adj2" fmla="val 57289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それ用のサービスを作ろう！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C8631EAC-E441-DFBA-5E12-1A3C5FA6366C}"/>
              </a:ext>
            </a:extLst>
          </p:cNvPr>
          <p:cNvSpPr txBox="1">
            <a:spLocks/>
          </p:cNvSpPr>
          <p:nvPr/>
        </p:nvSpPr>
        <p:spPr>
          <a:xfrm>
            <a:off x="3456020" y="5583836"/>
            <a:ext cx="5300982" cy="754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000" b="1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※</a:t>
            </a:r>
            <a:r>
              <a:rPr lang="ja-JP" altLang="en-US" sz="2000" b="1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スクラム採用とは</a:t>
            </a:r>
            <a:endParaRPr lang="en-US" altLang="ja-JP" sz="2000" b="1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ja-JP" altLang="en-US" sz="2000" b="1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採用担当に依存せず、全社員で</a:t>
            </a:r>
            <a:r>
              <a:rPr lang="en-US" altLang="ja-JP" sz="2000" b="1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HR</a:t>
            </a:r>
            <a:r>
              <a:rPr lang="ja-JP" altLang="en-US" sz="2000" b="1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する概念</a:t>
            </a:r>
          </a:p>
        </p:txBody>
      </p:sp>
    </p:spTree>
    <p:extLst>
      <p:ext uri="{BB962C8B-B14F-4D97-AF65-F5344CB8AC3E}">
        <p14:creationId xmlns:p14="http://schemas.microsoft.com/office/powerpoint/2010/main" val="3810437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2F151-F737-F0A5-F2DC-2337770C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8809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インプルで作ってみた結果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タイトル 1">
            <a:extLst>
              <a:ext uri="{FF2B5EF4-FFF2-40B4-BE49-F238E27FC236}">
                <a16:creationId xmlns:a16="http://schemas.microsoft.com/office/drawing/2014/main" id="{F6DDD9CB-E31C-FB9A-5348-133FA910E0B0}"/>
              </a:ext>
            </a:extLst>
          </p:cNvPr>
          <p:cNvSpPr txBox="1">
            <a:spLocks/>
          </p:cNvSpPr>
          <p:nvPr/>
        </p:nvSpPr>
        <p:spPr>
          <a:xfrm>
            <a:off x="785649" y="23143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・アジャイル開発を実践してみたら、</a:t>
            </a:r>
            <a:endParaRPr lang="en-US" altLang="ja-JP" sz="32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世の中にあるバットプラクティスを踏んだな</a:t>
            </a:r>
            <a:endParaRPr lang="ja-JP" altLang="en-US" sz="3200" b="1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5EBF59BF-5317-4A1C-7778-52F2D990664E}"/>
              </a:ext>
            </a:extLst>
          </p:cNvPr>
          <p:cNvSpPr txBox="1">
            <a:spLocks/>
          </p:cNvSpPr>
          <p:nvPr/>
        </p:nvSpPr>
        <p:spPr>
          <a:xfrm>
            <a:off x="838200" y="37477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・これから実践的にプロダクト開発をする上で、</a:t>
            </a:r>
            <a:endParaRPr lang="en-US" altLang="ja-JP" sz="32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「例」の１つになりたい</a:t>
            </a:r>
            <a:endParaRPr lang="ja-JP" altLang="en-US" sz="3200" b="1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71831D7-8EAA-1CE0-D286-9251EA2B4FFA}"/>
              </a:ext>
            </a:extLst>
          </p:cNvPr>
          <p:cNvSpPr txBox="1"/>
          <p:nvPr/>
        </p:nvSpPr>
        <p:spPr>
          <a:xfrm>
            <a:off x="9937896" y="4410484"/>
            <a:ext cx="5640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1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🦀</a:t>
            </a:r>
            <a:endParaRPr lang="ja-JP" altLang="en-US" sz="32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7A85DFC-DDA8-C586-7044-07DF25FAB982}"/>
              </a:ext>
            </a:extLst>
          </p:cNvPr>
          <p:cNvSpPr txBox="1"/>
          <p:nvPr/>
        </p:nvSpPr>
        <p:spPr>
          <a:xfrm>
            <a:off x="9640903" y="2988521"/>
            <a:ext cx="5939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1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🧐</a:t>
            </a:r>
            <a:endParaRPr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40728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704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2F151-F737-F0A5-F2DC-2337770C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B Round Gothic Regular" panose="02020400000000000000" pitchFamily="18" charset="-128"/>
                <a:ea typeface="Tsukushi B Round Gothic Regular" panose="02020400000000000000" pitchFamily="18" charset="-128"/>
              </a:rPr>
              <a:t>筆者の情報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7B7226-1999-1515-FD97-ACDC8B3FF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159" y="3819918"/>
            <a:ext cx="7128641" cy="14788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sz="4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・エンジニアは</a:t>
            </a:r>
            <a:r>
              <a:rPr lang="en-US" altLang="ja-JP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3</a:t>
            </a:r>
            <a:r>
              <a:rPr lang="ja-JP" altLang="en-US" sz="4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年目</a:t>
            </a:r>
            <a:endParaRPr kumimoji="1" lang="en-US" altLang="ja-JP" sz="4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4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</a:t>
            </a:r>
            <a:r>
              <a:rPr lang="ja-JP" altLang="en-US" sz="4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株式会社インプル所属</a:t>
            </a:r>
            <a:endParaRPr kumimoji="1" lang="en-US" altLang="ja-JP" sz="4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3D38D81-9D44-F480-41D4-54C14143350B}"/>
              </a:ext>
            </a:extLst>
          </p:cNvPr>
          <p:cNvGrpSpPr/>
          <p:nvPr/>
        </p:nvGrpSpPr>
        <p:grpSpPr>
          <a:xfrm>
            <a:off x="0" y="0"/>
            <a:ext cx="12213022" cy="6858000"/>
            <a:chOff x="0" y="0"/>
            <a:chExt cx="12213022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C2AEAA34-803C-E64A-DEB6-EABAAF5B91B3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F437F10-FB2E-7397-30EE-26DA5D64C125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5FC07EE7-E155-D4F5-20BC-F10B2406A3B9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9A9F6F6-2980-2E0D-A024-7CBE9E625B48}"/>
                </a:ext>
              </a:extLst>
            </p:cNvPr>
            <p:cNvSpPr/>
            <p:nvPr/>
          </p:nvSpPr>
          <p:spPr>
            <a:xfrm>
              <a:off x="12086897" y="0"/>
              <a:ext cx="126125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" name="図 9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0555D0EE-FA82-934C-59FC-4F520D60B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22" y="2277032"/>
            <a:ext cx="3021724" cy="30217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5E69B722-C99F-7380-6D4C-C443AEF00B86}"/>
              </a:ext>
            </a:extLst>
          </p:cNvPr>
          <p:cNvSpPr txBox="1">
            <a:spLocks/>
          </p:cNvSpPr>
          <p:nvPr/>
        </p:nvSpPr>
        <p:spPr>
          <a:xfrm>
            <a:off x="4225159" y="2356056"/>
            <a:ext cx="7128641" cy="798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4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佐藤</a:t>
            </a:r>
            <a:r>
              <a:rPr lang="en-US" altLang="ja-JP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功樹</a:t>
            </a:r>
            <a:r>
              <a:rPr lang="en-US" altLang="ja-JP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(24)</a:t>
            </a:r>
          </a:p>
        </p:txBody>
      </p:sp>
      <p:pic>
        <p:nvPicPr>
          <p:cNvPr id="16" name="図 15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55840CE3-4B6C-5FE6-DFDC-962EA5DF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58" y="5511240"/>
            <a:ext cx="440188" cy="456997"/>
          </a:xfrm>
          <a:prstGeom prst="rect">
            <a:avLst/>
          </a:prstGeom>
        </p:spPr>
      </p:pic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C853739B-CC67-FEBB-3B06-263188995EB4}"/>
              </a:ext>
            </a:extLst>
          </p:cNvPr>
          <p:cNvSpPr txBox="1">
            <a:spLocks/>
          </p:cNvSpPr>
          <p:nvPr/>
        </p:nvSpPr>
        <p:spPr>
          <a:xfrm>
            <a:off x="1655546" y="5531027"/>
            <a:ext cx="2136808" cy="417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@satokoki645</a:t>
            </a:r>
          </a:p>
        </p:txBody>
      </p:sp>
    </p:spTree>
    <p:extLst>
      <p:ext uri="{BB962C8B-B14F-4D97-AF65-F5344CB8AC3E}">
        <p14:creationId xmlns:p14="http://schemas.microsoft.com/office/powerpoint/2010/main" val="479557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CFC5470D-864D-F553-FE80-401DC084560B}"/>
              </a:ext>
            </a:extLst>
          </p:cNvPr>
          <p:cNvSpPr/>
          <p:nvPr/>
        </p:nvSpPr>
        <p:spPr>
          <a:xfrm>
            <a:off x="2977056" y="854743"/>
            <a:ext cx="6258910" cy="1069200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ということで今回は！？</a:t>
            </a: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B32B4A81-A9A9-F9F2-1B2F-B941A6214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37" y="2913235"/>
            <a:ext cx="10825326" cy="142246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ja-JP" altLang="en-US" sz="4800" b="1" strike="sngStrike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事例で学ぶ</a:t>
            </a:r>
            <a:endParaRPr kumimoji="1" lang="en-US" altLang="ja-JP" sz="4800" b="1" strike="sngStrike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 algn="ctr">
              <a:buNone/>
            </a:pPr>
            <a:r>
              <a:rPr lang="ja-JP" altLang="en-US" sz="4800" b="1" strike="sngStrike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自社プロダクト開発</a:t>
            </a:r>
            <a:endParaRPr kumimoji="1" lang="ja-JP" altLang="en-US" sz="4800" b="1" strike="sngStrike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4136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7B7226-1999-1515-FD97-ACDC8B3FF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37" y="2913235"/>
            <a:ext cx="10825326" cy="142246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つらいプロダクト開発からの脱却</a:t>
            </a:r>
            <a:endParaRPr kumimoji="1" lang="en-US" altLang="ja-JP" sz="48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 algn="ctr">
              <a:buNone/>
            </a:pP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アンチパターンに学ぶアジャイル開発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CFC5470D-864D-F553-FE80-401DC084560B}"/>
              </a:ext>
            </a:extLst>
          </p:cNvPr>
          <p:cNvSpPr/>
          <p:nvPr/>
        </p:nvSpPr>
        <p:spPr>
          <a:xfrm>
            <a:off x="2977056" y="854743"/>
            <a:ext cx="6258910" cy="1069022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ということで今回は！？</a:t>
            </a:r>
          </a:p>
        </p:txBody>
      </p:sp>
    </p:spTree>
    <p:extLst>
      <p:ext uri="{BB962C8B-B14F-4D97-AF65-F5344CB8AC3E}">
        <p14:creationId xmlns:p14="http://schemas.microsoft.com/office/powerpoint/2010/main" val="971892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7B7226-1999-1515-FD97-ACDC8B3FF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8" y="3064769"/>
            <a:ext cx="7873984" cy="7284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en-US" altLang="ja-JP" sz="4800" b="1" dirty="0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4800" b="1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１</a:t>
            </a:r>
            <a:r>
              <a:rPr kumimoji="1" lang="en-US" altLang="ja-JP" sz="4800" b="1" dirty="0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はじまりのストーリー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91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838200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ある日の会話</a:t>
            </a:r>
          </a:p>
        </p:txBody>
      </p:sp>
      <p:pic>
        <p:nvPicPr>
          <p:cNvPr id="13" name="図 12" descr="図形, 円&#10;&#10;自動的に生成された説明">
            <a:extLst>
              <a:ext uri="{FF2B5EF4-FFF2-40B4-BE49-F238E27FC236}">
                <a16:creationId xmlns:a16="http://schemas.microsoft.com/office/drawing/2014/main" id="{1270D939-F300-56B0-076A-EDEAE3DD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91" y="1506113"/>
            <a:ext cx="1029533" cy="1029533"/>
          </a:xfrm>
          <a:prstGeom prst="rect">
            <a:avLst/>
          </a:prstGeom>
        </p:spPr>
      </p:pic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A093C666-3612-130F-39AC-E19804198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370" y="2414937"/>
            <a:ext cx="885174" cy="3175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偉い人</a:t>
            </a:r>
          </a:p>
        </p:txBody>
      </p: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3706B617-A398-34DE-CFF7-C6EF74D46100}"/>
              </a:ext>
            </a:extLst>
          </p:cNvPr>
          <p:cNvSpPr/>
          <p:nvPr/>
        </p:nvSpPr>
        <p:spPr>
          <a:xfrm>
            <a:off x="2858137" y="1534018"/>
            <a:ext cx="7682459" cy="880919"/>
          </a:xfrm>
          <a:prstGeom prst="wedgeRoundRectCallout">
            <a:avLst>
              <a:gd name="adj1" fmla="val -54553"/>
              <a:gd name="adj2" fmla="val 38571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採用を強化したくて、スクラム採用を導入したい！</a:t>
            </a:r>
            <a:endParaRPr kumimoji="1"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スクラム採用ポイントを管理する社内サービス開発してくれない？</a:t>
            </a:r>
            <a:endParaRPr kumimoji="1"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6" name="コンテンツ プレースホルダー 2">
            <a:extLst>
              <a:ext uri="{FF2B5EF4-FFF2-40B4-BE49-F238E27FC236}">
                <a16:creationId xmlns:a16="http://schemas.microsoft.com/office/drawing/2014/main" id="{2A43F7BE-9F7F-931C-A3E2-C36E96777145}"/>
              </a:ext>
            </a:extLst>
          </p:cNvPr>
          <p:cNvSpPr txBox="1">
            <a:spLocks/>
          </p:cNvSpPr>
          <p:nvPr/>
        </p:nvSpPr>
        <p:spPr>
          <a:xfrm>
            <a:off x="9699656" y="6370813"/>
            <a:ext cx="885174" cy="3175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ぼく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F5ADF5C-6AA5-7BA0-4A5B-53E85BB75C22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#1 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はじまりのストーリー</a:t>
            </a:r>
          </a:p>
        </p:txBody>
      </p:sp>
    </p:spTree>
    <p:extLst>
      <p:ext uri="{BB962C8B-B14F-4D97-AF65-F5344CB8AC3E}">
        <p14:creationId xmlns:p14="http://schemas.microsoft.com/office/powerpoint/2010/main" val="1538067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ある日の会話</a:t>
            </a:r>
          </a:p>
        </p:txBody>
      </p:sp>
      <p:pic>
        <p:nvPicPr>
          <p:cNvPr id="13" name="図 12" descr="図形, 円&#10;&#10;自動的に生成された説明">
            <a:extLst>
              <a:ext uri="{FF2B5EF4-FFF2-40B4-BE49-F238E27FC236}">
                <a16:creationId xmlns:a16="http://schemas.microsoft.com/office/drawing/2014/main" id="{1270D939-F300-56B0-076A-EDEAE3DD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91" y="1506113"/>
            <a:ext cx="1029533" cy="1029533"/>
          </a:xfrm>
          <a:prstGeom prst="rect">
            <a:avLst/>
          </a:prstGeom>
        </p:spPr>
      </p:pic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A093C666-3612-130F-39AC-E19804198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370" y="2414937"/>
            <a:ext cx="885174" cy="3175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偉い人</a:t>
            </a:r>
          </a:p>
        </p:txBody>
      </p: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3706B617-A398-34DE-CFF7-C6EF74D46100}"/>
              </a:ext>
            </a:extLst>
          </p:cNvPr>
          <p:cNvSpPr/>
          <p:nvPr/>
        </p:nvSpPr>
        <p:spPr>
          <a:xfrm>
            <a:off x="2858137" y="1534018"/>
            <a:ext cx="7682459" cy="880919"/>
          </a:xfrm>
          <a:prstGeom prst="wedgeRoundRectCallout">
            <a:avLst>
              <a:gd name="adj1" fmla="val -54553"/>
              <a:gd name="adj2" fmla="val 38571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採用を強化したくて、スクラム採用を導入したい！</a:t>
            </a:r>
            <a:endParaRPr kumimoji="1"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スクラム採用ポイントを管理する社内サービス開発してくれない？</a:t>
            </a:r>
            <a:endParaRPr kumimoji="1"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18" name="図 1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38AB35A6-749F-B721-A32D-0EE4F9CBE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891" y="2967416"/>
            <a:ext cx="796705" cy="796705"/>
          </a:xfrm>
          <a:prstGeom prst="roundRect">
            <a:avLst/>
          </a:prstGeom>
        </p:spPr>
      </p:pic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E8A03863-F4B2-CB2C-6A0C-8A35658D8642}"/>
              </a:ext>
            </a:extLst>
          </p:cNvPr>
          <p:cNvSpPr/>
          <p:nvPr/>
        </p:nvSpPr>
        <p:spPr>
          <a:xfrm>
            <a:off x="1732606" y="2883609"/>
            <a:ext cx="7682459" cy="880919"/>
          </a:xfrm>
          <a:prstGeom prst="wedgeRoundRectCallout">
            <a:avLst>
              <a:gd name="adj1" fmla="val 53837"/>
              <a:gd name="adj2" fmla="val 30063"/>
              <a:gd name="adj3" fmla="val 16667"/>
            </a:avLst>
          </a:prstGeom>
          <a:solidFill>
            <a:schemeClr val="bg1">
              <a:lumMod val="95000"/>
              <a:alpha val="9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ｳｵ</a:t>
            </a:r>
            <a:r>
              <a:rPr kumimoji="1"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〜〜〜〜〜</a:t>
            </a:r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、いいですよ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どういう感じですか？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92532175-B00F-CF75-DE95-84BCC2A26628}"/>
              </a:ext>
            </a:extLst>
          </p:cNvPr>
          <p:cNvSpPr txBox="1">
            <a:spLocks/>
          </p:cNvSpPr>
          <p:nvPr/>
        </p:nvSpPr>
        <p:spPr>
          <a:xfrm>
            <a:off x="9699656" y="3765723"/>
            <a:ext cx="885174" cy="3175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ぼく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7477E21-977F-3A31-E758-B5F7821E9A9A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#1 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はじまりのストーリー</a:t>
            </a:r>
          </a:p>
        </p:txBody>
      </p:sp>
    </p:spTree>
    <p:extLst>
      <p:ext uri="{BB962C8B-B14F-4D97-AF65-F5344CB8AC3E}">
        <p14:creationId xmlns:p14="http://schemas.microsoft.com/office/powerpoint/2010/main" val="3883904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ある日の会話</a:t>
            </a:r>
          </a:p>
        </p:txBody>
      </p:sp>
      <p:pic>
        <p:nvPicPr>
          <p:cNvPr id="13" name="図 12" descr="図形, 円&#10;&#10;自動的に生成された説明">
            <a:extLst>
              <a:ext uri="{FF2B5EF4-FFF2-40B4-BE49-F238E27FC236}">
                <a16:creationId xmlns:a16="http://schemas.microsoft.com/office/drawing/2014/main" id="{1270D939-F300-56B0-076A-EDEAE3DD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91" y="1506113"/>
            <a:ext cx="1029533" cy="1029533"/>
          </a:xfrm>
          <a:prstGeom prst="rect">
            <a:avLst/>
          </a:prstGeom>
        </p:spPr>
      </p:pic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A093C666-3612-130F-39AC-E19804198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370" y="2414937"/>
            <a:ext cx="885174" cy="3175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偉い人</a:t>
            </a:r>
          </a:p>
        </p:txBody>
      </p: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3706B617-A398-34DE-CFF7-C6EF74D46100}"/>
              </a:ext>
            </a:extLst>
          </p:cNvPr>
          <p:cNvSpPr/>
          <p:nvPr/>
        </p:nvSpPr>
        <p:spPr>
          <a:xfrm>
            <a:off x="2858137" y="1534018"/>
            <a:ext cx="7682459" cy="880919"/>
          </a:xfrm>
          <a:prstGeom prst="wedgeRoundRectCallout">
            <a:avLst>
              <a:gd name="adj1" fmla="val -54553"/>
              <a:gd name="adj2" fmla="val 38571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採用を強化したくて、スクラム採用を導入したい！</a:t>
            </a:r>
            <a:endParaRPr kumimoji="1"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スクラム採用ポイントを管理する社内サービス開発してくれない？</a:t>
            </a:r>
            <a:endParaRPr kumimoji="1"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18" name="図 1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38AB35A6-749F-B721-A32D-0EE4F9CBE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891" y="2967416"/>
            <a:ext cx="796705" cy="796705"/>
          </a:xfrm>
          <a:prstGeom prst="roundRect">
            <a:avLst/>
          </a:prstGeom>
        </p:spPr>
      </p:pic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E8A03863-F4B2-CB2C-6A0C-8A35658D8642}"/>
              </a:ext>
            </a:extLst>
          </p:cNvPr>
          <p:cNvSpPr/>
          <p:nvPr/>
        </p:nvSpPr>
        <p:spPr>
          <a:xfrm>
            <a:off x="1732606" y="2883609"/>
            <a:ext cx="7682459" cy="880919"/>
          </a:xfrm>
          <a:prstGeom prst="wedgeRoundRectCallout">
            <a:avLst>
              <a:gd name="adj1" fmla="val 53837"/>
              <a:gd name="adj2" fmla="val 30063"/>
              <a:gd name="adj3" fmla="val 16667"/>
            </a:avLst>
          </a:prstGeom>
          <a:solidFill>
            <a:schemeClr val="bg1">
              <a:lumMod val="95000"/>
              <a:alpha val="9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ｳｵ</a:t>
            </a:r>
            <a:r>
              <a:rPr kumimoji="1"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〜〜〜〜〜</a:t>
            </a:r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、いいですよ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どういう感じですか？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92532175-B00F-CF75-DE95-84BCC2A26628}"/>
              </a:ext>
            </a:extLst>
          </p:cNvPr>
          <p:cNvSpPr txBox="1">
            <a:spLocks/>
          </p:cNvSpPr>
          <p:nvPr/>
        </p:nvSpPr>
        <p:spPr>
          <a:xfrm>
            <a:off x="9699656" y="3765723"/>
            <a:ext cx="885174" cy="3175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ぼく</a:t>
            </a:r>
          </a:p>
        </p:txBody>
      </p:sp>
      <p:pic>
        <p:nvPicPr>
          <p:cNvPr id="21" name="図 20" descr="図形, 円&#10;&#10;自動的に生成された説明">
            <a:extLst>
              <a:ext uri="{FF2B5EF4-FFF2-40B4-BE49-F238E27FC236}">
                <a16:creationId xmlns:a16="http://schemas.microsoft.com/office/drawing/2014/main" id="{0CF1E9A9-209A-D36C-8C83-77CCD30D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91" y="4083299"/>
            <a:ext cx="1029533" cy="1029533"/>
          </a:xfrm>
          <a:prstGeom prst="rect">
            <a:avLst/>
          </a:prstGeom>
        </p:spPr>
      </p:pic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99F3266C-81B2-FD64-3483-BF8001851A46}"/>
              </a:ext>
            </a:extLst>
          </p:cNvPr>
          <p:cNvSpPr txBox="1">
            <a:spLocks/>
          </p:cNvSpPr>
          <p:nvPr/>
        </p:nvSpPr>
        <p:spPr>
          <a:xfrm>
            <a:off x="1700370" y="4992123"/>
            <a:ext cx="885174" cy="3175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偉い人</a:t>
            </a:r>
          </a:p>
        </p:txBody>
      </p:sp>
      <p:sp>
        <p:nvSpPr>
          <p:cNvPr id="23" name="角丸四角形吹き出し 22">
            <a:extLst>
              <a:ext uri="{FF2B5EF4-FFF2-40B4-BE49-F238E27FC236}">
                <a16:creationId xmlns:a16="http://schemas.microsoft.com/office/drawing/2014/main" id="{440D9E2A-F110-471B-3E86-BA3ED3D56FDD}"/>
              </a:ext>
            </a:extLst>
          </p:cNvPr>
          <p:cNvSpPr/>
          <p:nvPr/>
        </p:nvSpPr>
        <p:spPr>
          <a:xfrm>
            <a:off x="2858137" y="4111204"/>
            <a:ext cx="7682459" cy="880919"/>
          </a:xfrm>
          <a:prstGeom prst="wedgeRoundRectCallout">
            <a:avLst>
              <a:gd name="adj1" fmla="val -54553"/>
              <a:gd name="adj2" fmla="val 38571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こうこうこういう感じで、</a:t>
            </a:r>
            <a:endParaRPr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プロトタイプで良いから、ひと月で社内リリースしたい！</a:t>
            </a:r>
            <a:endParaRPr kumimoji="1"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1EDFED6-0602-4E13-810C-753822F51429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#1 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はじまりのストーリー</a:t>
            </a:r>
          </a:p>
        </p:txBody>
      </p:sp>
    </p:spTree>
    <p:extLst>
      <p:ext uri="{BB962C8B-B14F-4D97-AF65-F5344CB8AC3E}">
        <p14:creationId xmlns:p14="http://schemas.microsoft.com/office/powerpoint/2010/main" val="2828475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ある日の会話</a:t>
            </a:r>
          </a:p>
        </p:txBody>
      </p:sp>
      <p:pic>
        <p:nvPicPr>
          <p:cNvPr id="13" name="図 12" descr="図形, 円&#10;&#10;自動的に生成された説明">
            <a:extLst>
              <a:ext uri="{FF2B5EF4-FFF2-40B4-BE49-F238E27FC236}">
                <a16:creationId xmlns:a16="http://schemas.microsoft.com/office/drawing/2014/main" id="{1270D939-F300-56B0-076A-EDEAE3DD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91" y="1506113"/>
            <a:ext cx="1029533" cy="1029533"/>
          </a:xfrm>
          <a:prstGeom prst="rect">
            <a:avLst/>
          </a:prstGeom>
        </p:spPr>
      </p:pic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A093C666-3612-130F-39AC-E19804198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370" y="2414937"/>
            <a:ext cx="885174" cy="3175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偉い人</a:t>
            </a:r>
          </a:p>
        </p:txBody>
      </p: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3706B617-A398-34DE-CFF7-C6EF74D46100}"/>
              </a:ext>
            </a:extLst>
          </p:cNvPr>
          <p:cNvSpPr/>
          <p:nvPr/>
        </p:nvSpPr>
        <p:spPr>
          <a:xfrm>
            <a:off x="2858137" y="1534018"/>
            <a:ext cx="7682459" cy="880919"/>
          </a:xfrm>
          <a:prstGeom prst="wedgeRoundRectCallout">
            <a:avLst>
              <a:gd name="adj1" fmla="val -54553"/>
              <a:gd name="adj2" fmla="val 38571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採用を強化したくて、スクラム採用を導入したい！</a:t>
            </a:r>
            <a:endParaRPr kumimoji="1"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スクラム採用ポイントを管理する社内サービス開発してくれない？</a:t>
            </a:r>
            <a:endParaRPr kumimoji="1"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18" name="図 1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38AB35A6-749F-B721-A32D-0EE4F9CBE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891" y="2967416"/>
            <a:ext cx="796705" cy="796705"/>
          </a:xfrm>
          <a:prstGeom prst="roundRect">
            <a:avLst/>
          </a:prstGeom>
        </p:spPr>
      </p:pic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E8A03863-F4B2-CB2C-6A0C-8A35658D8642}"/>
              </a:ext>
            </a:extLst>
          </p:cNvPr>
          <p:cNvSpPr/>
          <p:nvPr/>
        </p:nvSpPr>
        <p:spPr>
          <a:xfrm>
            <a:off x="1732606" y="2883609"/>
            <a:ext cx="7682459" cy="880919"/>
          </a:xfrm>
          <a:prstGeom prst="wedgeRoundRectCallout">
            <a:avLst>
              <a:gd name="adj1" fmla="val 53837"/>
              <a:gd name="adj2" fmla="val 30063"/>
              <a:gd name="adj3" fmla="val 16667"/>
            </a:avLst>
          </a:prstGeom>
          <a:solidFill>
            <a:schemeClr val="bg1">
              <a:lumMod val="95000"/>
              <a:alpha val="9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ｳｵ</a:t>
            </a:r>
            <a:r>
              <a:rPr kumimoji="1"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〜〜〜〜〜</a:t>
            </a:r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、いいですよ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どういう感じですか？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92532175-B00F-CF75-DE95-84BCC2A26628}"/>
              </a:ext>
            </a:extLst>
          </p:cNvPr>
          <p:cNvSpPr txBox="1">
            <a:spLocks/>
          </p:cNvSpPr>
          <p:nvPr/>
        </p:nvSpPr>
        <p:spPr>
          <a:xfrm>
            <a:off x="9699656" y="3765723"/>
            <a:ext cx="885174" cy="3175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ぼく</a:t>
            </a:r>
          </a:p>
        </p:txBody>
      </p:sp>
      <p:pic>
        <p:nvPicPr>
          <p:cNvPr id="21" name="図 20" descr="図形, 円&#10;&#10;自動的に生成された説明">
            <a:extLst>
              <a:ext uri="{FF2B5EF4-FFF2-40B4-BE49-F238E27FC236}">
                <a16:creationId xmlns:a16="http://schemas.microsoft.com/office/drawing/2014/main" id="{0CF1E9A9-209A-D36C-8C83-77CCD30D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91" y="4083299"/>
            <a:ext cx="1029533" cy="1029533"/>
          </a:xfrm>
          <a:prstGeom prst="rect">
            <a:avLst/>
          </a:prstGeom>
        </p:spPr>
      </p:pic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99F3266C-81B2-FD64-3483-BF8001851A46}"/>
              </a:ext>
            </a:extLst>
          </p:cNvPr>
          <p:cNvSpPr txBox="1">
            <a:spLocks/>
          </p:cNvSpPr>
          <p:nvPr/>
        </p:nvSpPr>
        <p:spPr>
          <a:xfrm>
            <a:off x="1700370" y="4992123"/>
            <a:ext cx="885174" cy="3175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偉い人</a:t>
            </a:r>
          </a:p>
        </p:txBody>
      </p:sp>
      <p:sp>
        <p:nvSpPr>
          <p:cNvPr id="23" name="角丸四角形吹き出し 22">
            <a:extLst>
              <a:ext uri="{FF2B5EF4-FFF2-40B4-BE49-F238E27FC236}">
                <a16:creationId xmlns:a16="http://schemas.microsoft.com/office/drawing/2014/main" id="{440D9E2A-F110-471B-3E86-BA3ED3D56FDD}"/>
              </a:ext>
            </a:extLst>
          </p:cNvPr>
          <p:cNvSpPr/>
          <p:nvPr/>
        </p:nvSpPr>
        <p:spPr>
          <a:xfrm>
            <a:off x="2858137" y="4111204"/>
            <a:ext cx="7682459" cy="880919"/>
          </a:xfrm>
          <a:prstGeom prst="wedgeRoundRectCallout">
            <a:avLst>
              <a:gd name="adj1" fmla="val -54553"/>
              <a:gd name="adj2" fmla="val 38571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こうこうこういう感じで、</a:t>
            </a:r>
            <a:endParaRPr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プロトタイプで良いから、ひと月で社内リリースしたい！</a:t>
            </a:r>
            <a:endParaRPr kumimoji="1"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24" name="図 23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5431E8F8-798B-37EF-D1BC-AA44C6193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891" y="5543315"/>
            <a:ext cx="796705" cy="796705"/>
          </a:xfrm>
          <a:prstGeom prst="roundRect">
            <a:avLst/>
          </a:prstGeom>
        </p:spPr>
      </p:pic>
      <p:sp>
        <p:nvSpPr>
          <p:cNvPr id="25" name="角丸四角形吹き出し 24">
            <a:extLst>
              <a:ext uri="{FF2B5EF4-FFF2-40B4-BE49-F238E27FC236}">
                <a16:creationId xmlns:a16="http://schemas.microsoft.com/office/drawing/2014/main" id="{E1689D23-8547-4624-10F4-35BC5EA545E0}"/>
              </a:ext>
            </a:extLst>
          </p:cNvPr>
          <p:cNvSpPr/>
          <p:nvPr/>
        </p:nvSpPr>
        <p:spPr>
          <a:xfrm>
            <a:off x="1672426" y="5459508"/>
            <a:ext cx="7682459" cy="880919"/>
          </a:xfrm>
          <a:prstGeom prst="wedgeRoundRectCallout">
            <a:avLst>
              <a:gd name="adj1" fmla="val 53837"/>
              <a:gd name="adj2" fmla="val 30063"/>
              <a:gd name="adj3" fmla="val 16667"/>
            </a:avLst>
          </a:prstGeom>
          <a:solidFill>
            <a:schemeClr val="bg1">
              <a:lumMod val="95000"/>
              <a:alpha val="9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やるぞ</a:t>
            </a:r>
            <a:r>
              <a:rPr kumimoji="1"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〜〜〜〜〜〜〜〜〜〜</a:t>
            </a:r>
            <a:r>
              <a:rPr kumimoji="1"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🔥🔥🔥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6" name="コンテンツ プレースホルダー 2">
            <a:extLst>
              <a:ext uri="{FF2B5EF4-FFF2-40B4-BE49-F238E27FC236}">
                <a16:creationId xmlns:a16="http://schemas.microsoft.com/office/drawing/2014/main" id="{2A43F7BE-9F7F-931C-A3E2-C36E96777145}"/>
              </a:ext>
            </a:extLst>
          </p:cNvPr>
          <p:cNvSpPr txBox="1">
            <a:spLocks/>
          </p:cNvSpPr>
          <p:nvPr/>
        </p:nvSpPr>
        <p:spPr>
          <a:xfrm>
            <a:off x="9699656" y="6370813"/>
            <a:ext cx="885174" cy="3175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ぼく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FEEFD7B-683A-069F-AA71-0EDA01772C3F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#1 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はじまりのストーリー</a:t>
            </a:r>
          </a:p>
        </p:txBody>
      </p:sp>
    </p:spTree>
    <p:extLst>
      <p:ext uri="{BB962C8B-B14F-4D97-AF65-F5344CB8AC3E}">
        <p14:creationId xmlns:p14="http://schemas.microsoft.com/office/powerpoint/2010/main" val="1077864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2F151-F737-F0A5-F2DC-2337770C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538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スクラム採用ポイントアプリ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作ってみた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688502E-FF90-814B-8220-5CEFC2B6DE6A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#1 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はじまりのストーリー</a:t>
            </a:r>
          </a:p>
        </p:txBody>
      </p:sp>
    </p:spTree>
    <p:extLst>
      <p:ext uri="{BB962C8B-B14F-4D97-AF65-F5344CB8AC3E}">
        <p14:creationId xmlns:p14="http://schemas.microsoft.com/office/powerpoint/2010/main" val="1217410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2F151-F737-F0A5-F2DC-2337770C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538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スクラム採用ポイントアプリ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作ってみた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34F8396-1E1B-F706-8922-DD3688828E83}"/>
              </a:ext>
            </a:extLst>
          </p:cNvPr>
          <p:cNvGrpSpPr/>
          <p:nvPr/>
        </p:nvGrpSpPr>
        <p:grpSpPr>
          <a:xfrm>
            <a:off x="848711" y="2256979"/>
            <a:ext cx="10515600" cy="2288862"/>
            <a:chOff x="838200" y="1980949"/>
            <a:chExt cx="10515600" cy="2288862"/>
          </a:xfrm>
        </p:grpSpPr>
        <p:sp>
          <p:nvSpPr>
            <p:cNvPr id="3" name="タイトル 1">
              <a:extLst>
                <a:ext uri="{FF2B5EF4-FFF2-40B4-BE49-F238E27FC236}">
                  <a16:creationId xmlns:a16="http://schemas.microsoft.com/office/drawing/2014/main" id="{C18C3EE9-7A92-F0BC-74C7-C92AAEC5D59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1980949"/>
              <a:ext cx="10515600" cy="69921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ja-JP" altLang="en-US" sz="3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■</a:t>
              </a:r>
              <a:r>
                <a:rPr lang="en-US" altLang="ja-JP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 </a:t>
              </a:r>
              <a:r>
                <a:rPr lang="ja-JP" altLang="en-US" sz="3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ポイ活（ポイント活動）の仕組み</a:t>
              </a:r>
            </a:p>
          </p:txBody>
        </p:sp>
        <p:sp>
          <p:nvSpPr>
            <p:cNvPr id="9" name="タイトル 1">
              <a:extLst>
                <a:ext uri="{FF2B5EF4-FFF2-40B4-BE49-F238E27FC236}">
                  <a16:creationId xmlns:a16="http://schemas.microsoft.com/office/drawing/2014/main" id="{D124E6C2-C3ED-A0BA-DA64-3214AD46A9B2}"/>
                </a:ext>
              </a:extLst>
            </p:cNvPr>
            <p:cNvSpPr txBox="1">
              <a:spLocks/>
            </p:cNvSpPr>
            <p:nvPr/>
          </p:nvSpPr>
          <p:spPr>
            <a:xfrm>
              <a:off x="859222" y="2600968"/>
              <a:ext cx="10494578" cy="69921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① </a:t>
              </a:r>
              <a:r>
                <a:rPr lang="ja-JP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カンファレンスや勉強会に出席（開催でも</a:t>
              </a:r>
              <a:r>
                <a:rPr lang="en-US" altLang="ja-JP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OK</a:t>
              </a:r>
              <a:r>
                <a:rPr lang="ja-JP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）</a:t>
              </a:r>
              <a:endParaRPr lang="en-US" altLang="ja-JP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  <p:sp>
          <p:nvSpPr>
            <p:cNvPr id="10" name="タイトル 1">
              <a:extLst>
                <a:ext uri="{FF2B5EF4-FFF2-40B4-BE49-F238E27FC236}">
                  <a16:creationId xmlns:a16="http://schemas.microsoft.com/office/drawing/2014/main" id="{F4E7771A-64A3-E038-584E-605C857DD5F5}"/>
                </a:ext>
              </a:extLst>
            </p:cNvPr>
            <p:cNvSpPr txBox="1">
              <a:spLocks/>
            </p:cNvSpPr>
            <p:nvPr/>
          </p:nvSpPr>
          <p:spPr>
            <a:xfrm>
              <a:off x="859222" y="3079392"/>
              <a:ext cx="10494578" cy="69921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② SNS</a:t>
              </a:r>
              <a:r>
                <a:rPr lang="ja-JP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や名刺を交換する</a:t>
              </a:r>
              <a:endParaRPr lang="en-US" altLang="ja-JP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  <p:sp>
          <p:nvSpPr>
            <p:cNvPr id="11" name="タイトル 1">
              <a:extLst>
                <a:ext uri="{FF2B5EF4-FFF2-40B4-BE49-F238E27FC236}">
                  <a16:creationId xmlns:a16="http://schemas.microsoft.com/office/drawing/2014/main" id="{51206B8E-C54E-A7A2-A1BF-DF6036695F4C}"/>
                </a:ext>
              </a:extLst>
            </p:cNvPr>
            <p:cNvSpPr txBox="1">
              <a:spLocks/>
            </p:cNvSpPr>
            <p:nvPr/>
          </p:nvSpPr>
          <p:spPr>
            <a:xfrm>
              <a:off x="848711" y="3570595"/>
              <a:ext cx="10494578" cy="69921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③ </a:t>
              </a:r>
              <a:r>
                <a:rPr lang="ja-JP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活動を登録し、内容に応じてポイントを付与（１</a:t>
              </a:r>
              <a:r>
                <a:rPr lang="en-US" altLang="ja-JP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p=1</a:t>
              </a:r>
              <a:r>
                <a:rPr lang="ja-JP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円）</a:t>
              </a:r>
              <a:endParaRPr lang="en-US" altLang="ja-JP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</p:grp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1227908-44DE-A86D-38AF-D5E7F69BEC29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#1 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はじまりのストーリー</a:t>
            </a:r>
          </a:p>
        </p:txBody>
      </p:sp>
    </p:spTree>
    <p:extLst>
      <p:ext uri="{BB962C8B-B14F-4D97-AF65-F5344CB8AC3E}">
        <p14:creationId xmlns:p14="http://schemas.microsoft.com/office/powerpoint/2010/main" val="3226435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2F151-F737-F0A5-F2DC-2337770C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538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スクラム採用ポイントアプリ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作ってみた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34F8396-1E1B-F706-8922-DD3688828E83}"/>
              </a:ext>
            </a:extLst>
          </p:cNvPr>
          <p:cNvGrpSpPr/>
          <p:nvPr/>
        </p:nvGrpSpPr>
        <p:grpSpPr>
          <a:xfrm>
            <a:off x="848711" y="2256979"/>
            <a:ext cx="10515600" cy="2288862"/>
            <a:chOff x="838200" y="1980949"/>
            <a:chExt cx="10515600" cy="2288862"/>
          </a:xfrm>
        </p:grpSpPr>
        <p:sp>
          <p:nvSpPr>
            <p:cNvPr id="3" name="タイトル 1">
              <a:extLst>
                <a:ext uri="{FF2B5EF4-FFF2-40B4-BE49-F238E27FC236}">
                  <a16:creationId xmlns:a16="http://schemas.microsoft.com/office/drawing/2014/main" id="{C18C3EE9-7A92-F0BC-74C7-C92AAEC5D59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1980949"/>
              <a:ext cx="10515600" cy="69921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ja-JP" altLang="en-US" sz="3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■</a:t>
              </a:r>
              <a:r>
                <a:rPr lang="en-US" altLang="ja-JP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 </a:t>
              </a:r>
              <a:r>
                <a:rPr lang="ja-JP" altLang="en-US" sz="3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ポイ活（ポイント活動）の仕組み</a:t>
              </a:r>
            </a:p>
          </p:txBody>
        </p:sp>
        <p:sp>
          <p:nvSpPr>
            <p:cNvPr id="9" name="タイトル 1">
              <a:extLst>
                <a:ext uri="{FF2B5EF4-FFF2-40B4-BE49-F238E27FC236}">
                  <a16:creationId xmlns:a16="http://schemas.microsoft.com/office/drawing/2014/main" id="{D124E6C2-C3ED-A0BA-DA64-3214AD46A9B2}"/>
                </a:ext>
              </a:extLst>
            </p:cNvPr>
            <p:cNvSpPr txBox="1">
              <a:spLocks/>
            </p:cNvSpPr>
            <p:nvPr/>
          </p:nvSpPr>
          <p:spPr>
            <a:xfrm>
              <a:off x="859222" y="2600968"/>
              <a:ext cx="10494578" cy="69921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① </a:t>
              </a:r>
              <a:r>
                <a:rPr lang="ja-JP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カンファレンスや勉強会に出席（開催でも</a:t>
              </a:r>
              <a:r>
                <a:rPr lang="en-US" altLang="ja-JP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OK</a:t>
              </a:r>
              <a:r>
                <a:rPr lang="ja-JP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）</a:t>
              </a:r>
              <a:endParaRPr lang="en-US" altLang="ja-JP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  <p:sp>
          <p:nvSpPr>
            <p:cNvPr id="10" name="タイトル 1">
              <a:extLst>
                <a:ext uri="{FF2B5EF4-FFF2-40B4-BE49-F238E27FC236}">
                  <a16:creationId xmlns:a16="http://schemas.microsoft.com/office/drawing/2014/main" id="{F4E7771A-64A3-E038-584E-605C857DD5F5}"/>
                </a:ext>
              </a:extLst>
            </p:cNvPr>
            <p:cNvSpPr txBox="1">
              <a:spLocks/>
            </p:cNvSpPr>
            <p:nvPr/>
          </p:nvSpPr>
          <p:spPr>
            <a:xfrm>
              <a:off x="859222" y="3079392"/>
              <a:ext cx="10494578" cy="69921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② SNS</a:t>
              </a:r>
              <a:r>
                <a:rPr lang="ja-JP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や名刺を交換する</a:t>
              </a:r>
              <a:endParaRPr lang="en-US" altLang="ja-JP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  <p:sp>
          <p:nvSpPr>
            <p:cNvPr id="11" name="タイトル 1">
              <a:extLst>
                <a:ext uri="{FF2B5EF4-FFF2-40B4-BE49-F238E27FC236}">
                  <a16:creationId xmlns:a16="http://schemas.microsoft.com/office/drawing/2014/main" id="{51206B8E-C54E-A7A2-A1BF-DF6036695F4C}"/>
                </a:ext>
              </a:extLst>
            </p:cNvPr>
            <p:cNvSpPr txBox="1">
              <a:spLocks/>
            </p:cNvSpPr>
            <p:nvPr/>
          </p:nvSpPr>
          <p:spPr>
            <a:xfrm>
              <a:off x="848711" y="3570595"/>
              <a:ext cx="10494578" cy="69921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③ </a:t>
              </a:r>
              <a:r>
                <a:rPr lang="ja-JP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活動を登録し、内容に応じてポイントを付与（１</a:t>
              </a:r>
              <a:r>
                <a:rPr lang="en-US" altLang="ja-JP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p=1</a:t>
              </a:r>
              <a:r>
                <a:rPr lang="ja-JP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円）</a:t>
              </a:r>
              <a:endParaRPr lang="en-US" altLang="ja-JP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</p:grp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AE72C087-0E1B-C9C4-157F-9F41F0FA985E}"/>
              </a:ext>
            </a:extLst>
          </p:cNvPr>
          <p:cNvSpPr/>
          <p:nvPr/>
        </p:nvSpPr>
        <p:spPr>
          <a:xfrm>
            <a:off x="3671965" y="4848675"/>
            <a:ext cx="4848069" cy="1175191"/>
          </a:xfrm>
          <a:prstGeom prst="wedgeRoundRectCallout">
            <a:avLst>
              <a:gd name="adj1" fmla="val 32851"/>
              <a:gd name="adj2" fmla="val 67097"/>
              <a:gd name="adj3" fmla="val 16667"/>
            </a:avLst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b="1">
                <a:solidFill>
                  <a:schemeClr val="bg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ぼくがこれに参加してるのも、採用活動の一環です</a:t>
            </a:r>
            <a:r>
              <a:rPr lang="en-US" altLang="ja-JP" sz="2400" b="1" dirty="0">
                <a:solidFill>
                  <a:schemeClr val="bg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w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D856575-F033-9F7F-64C6-CBB9C5E891C1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#1 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はじまりのストーリー</a:t>
            </a:r>
          </a:p>
        </p:txBody>
      </p:sp>
    </p:spTree>
    <p:extLst>
      <p:ext uri="{BB962C8B-B14F-4D97-AF65-F5344CB8AC3E}">
        <p14:creationId xmlns:p14="http://schemas.microsoft.com/office/powerpoint/2010/main" val="2353695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93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A6443A1-81E8-C724-3939-E40A5816CBA8}"/>
              </a:ext>
            </a:extLst>
          </p:cNvPr>
          <p:cNvGrpSpPr/>
          <p:nvPr/>
        </p:nvGrpSpPr>
        <p:grpSpPr>
          <a:xfrm>
            <a:off x="0" y="0"/>
            <a:ext cx="12213022" cy="6858000"/>
            <a:chOff x="0" y="0"/>
            <a:chExt cx="12213022" cy="6858000"/>
          </a:xfrm>
          <a:solidFill>
            <a:srgbClr val="B6EFE5"/>
          </a:solidFill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E6AE32BE-DF94-51A9-E97B-F40A1B4993EC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CAEF48B-D958-2D4E-ED56-4BC3586404B8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F76882D-CA7C-E21A-8F52-C48EB851C154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341E11E7-5E51-5B0E-3972-9E9AAE8BE2B6}"/>
                </a:ext>
              </a:extLst>
            </p:cNvPr>
            <p:cNvSpPr/>
            <p:nvPr/>
          </p:nvSpPr>
          <p:spPr>
            <a:xfrm>
              <a:off x="12086897" y="0"/>
              <a:ext cx="126125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タイトル 1">
            <a:extLst>
              <a:ext uri="{FF2B5EF4-FFF2-40B4-BE49-F238E27FC236}">
                <a16:creationId xmlns:a16="http://schemas.microsoft.com/office/drawing/2014/main" id="{F9109E80-9B9B-F8AB-B6C4-1A778B9C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900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60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対象</a:t>
            </a:r>
          </a:p>
        </p:txBody>
      </p:sp>
      <p:pic>
        <p:nvPicPr>
          <p:cNvPr id="13" name="図 12" descr="テキスト&#10;&#10;自動的に生成された説明">
            <a:extLst>
              <a:ext uri="{FF2B5EF4-FFF2-40B4-BE49-F238E27FC236}">
                <a16:creationId xmlns:a16="http://schemas.microsoft.com/office/drawing/2014/main" id="{F37CA6A4-2DD2-3871-FE92-662A8BAE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557" y="1715628"/>
            <a:ext cx="2683816" cy="3828553"/>
          </a:xfrm>
          <a:prstGeom prst="rect">
            <a:avLst/>
          </a:prstGeom>
        </p:spPr>
      </p:pic>
      <p:sp>
        <p:nvSpPr>
          <p:cNvPr id="14" name="タイトル 1">
            <a:extLst>
              <a:ext uri="{FF2B5EF4-FFF2-40B4-BE49-F238E27FC236}">
                <a16:creationId xmlns:a16="http://schemas.microsoft.com/office/drawing/2014/main" id="{4FF53283-A84B-45A2-C113-6B6F1D0026CA}"/>
              </a:ext>
            </a:extLst>
          </p:cNvPr>
          <p:cNvSpPr txBox="1">
            <a:spLocks/>
          </p:cNvSpPr>
          <p:nvPr/>
        </p:nvSpPr>
        <p:spPr>
          <a:xfrm>
            <a:off x="785649" y="1715628"/>
            <a:ext cx="7391801" cy="653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以下は開発にあたって読んだ本</a:t>
            </a:r>
          </a:p>
        </p:txBody>
      </p:sp>
      <p:sp>
        <p:nvSpPr>
          <p:cNvPr id="15" name="タイトル 1">
            <a:extLst>
              <a:ext uri="{FF2B5EF4-FFF2-40B4-BE49-F238E27FC236}">
                <a16:creationId xmlns:a16="http://schemas.microsoft.com/office/drawing/2014/main" id="{B3A82920-5679-A433-1F69-6DF1D0FD7152}"/>
              </a:ext>
            </a:extLst>
          </p:cNvPr>
          <p:cNvSpPr txBox="1">
            <a:spLocks/>
          </p:cNvSpPr>
          <p:nvPr/>
        </p:nvSpPr>
        <p:spPr>
          <a:xfrm>
            <a:off x="785649" y="2314328"/>
            <a:ext cx="7957908" cy="3229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</a:t>
            </a:r>
            <a:r>
              <a:rPr lang="en-US" altLang="ja-JP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SCRUM BOOT CAMP</a:t>
            </a:r>
          </a:p>
          <a:p>
            <a:r>
              <a:rPr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・ユーザーストーリーマッピング</a:t>
            </a:r>
            <a:endParaRPr lang="en-US" altLang="ja-JP" sz="32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・アジャイルマニフェスト</a:t>
            </a:r>
            <a:endParaRPr lang="en-US" altLang="ja-JP" sz="32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・アジャイルサムライ</a:t>
            </a:r>
            <a:r>
              <a:rPr lang="en-US" altLang="ja-JP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-</a:t>
            </a:r>
            <a:r>
              <a:rPr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達人開発者への道</a:t>
            </a:r>
            <a:endParaRPr lang="en-US" altLang="ja-JP" sz="32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</a:t>
            </a:r>
            <a:r>
              <a:rPr lang="en-US" altLang="ja-JP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Clean Agile </a:t>
            </a:r>
            <a:r>
              <a:rPr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基本に立ち戻れ</a:t>
            </a:r>
          </a:p>
        </p:txBody>
      </p:sp>
    </p:spTree>
    <p:extLst>
      <p:ext uri="{BB962C8B-B14F-4D97-AF65-F5344CB8AC3E}">
        <p14:creationId xmlns:p14="http://schemas.microsoft.com/office/powerpoint/2010/main" val="3895478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7B7226-1999-1515-FD97-ACDC8B3FF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8" y="3064769"/>
            <a:ext cx="7873984" cy="7284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MVP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を考える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7EC11E2-9196-E987-4228-294972A2827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58B1D2C-85E6-8D6D-764B-4DEAD14CB0E1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C2F5A7C4-5300-339C-30F8-9F0AC1C07D40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1541B83F-DDEE-935A-6296-686371EEA8B9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CD6F8FD-A2BB-2376-2E19-91E1D209328D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8044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2F151-F737-F0A5-F2DC-2337770C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53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ざっくり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MVP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D856575-F033-9F7F-64C6-CBB9C5E891C1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#1 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はじまりのストーリー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– MVP 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を考える</a:t>
            </a:r>
          </a:p>
        </p:txBody>
      </p:sp>
      <p:pic>
        <p:nvPicPr>
          <p:cNvPr id="5" name="図 4" descr="パソコンの画面&#10;&#10;中程度の精度で自動的に生成された説明">
            <a:extLst>
              <a:ext uri="{FF2B5EF4-FFF2-40B4-BE49-F238E27FC236}">
                <a16:creationId xmlns:a16="http://schemas.microsoft.com/office/drawing/2014/main" id="{79FFF13E-BC3D-19E3-2A4F-FD7DE916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0369"/>
            <a:ext cx="7772400" cy="438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93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2F151-F737-F0A5-F2DC-2337770C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53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カスタマージャーニーも作った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D856575-F033-9F7F-64C6-CBB9C5E891C1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#1 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はじまりのストーリー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– MVP 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を考える</a:t>
            </a:r>
          </a:p>
        </p:txBody>
      </p:sp>
      <p:pic>
        <p:nvPicPr>
          <p:cNvPr id="4" name="図 3" descr="タイムライン&#10;&#10;自動的に生成された説明">
            <a:extLst>
              <a:ext uri="{FF2B5EF4-FFF2-40B4-BE49-F238E27FC236}">
                <a16:creationId xmlns:a16="http://schemas.microsoft.com/office/drawing/2014/main" id="{9EAEAAC4-3C81-9539-E8FA-AB5E6346B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76692"/>
            <a:ext cx="7772400" cy="432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4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7B7226-1999-1515-FD97-ACDC8B3FF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754" y="3064769"/>
            <a:ext cx="8212491" cy="7284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en-US" altLang="ja-JP" sz="4800" b="1" dirty="0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4800" b="1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4800" b="1" dirty="0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2462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イケてる技術採用したい</a:t>
            </a:r>
          </a:p>
        </p:txBody>
      </p:sp>
      <p:pic>
        <p:nvPicPr>
          <p:cNvPr id="22" name="図 21" descr="図形, 円&#10;&#10;自動的に生成された説明">
            <a:extLst>
              <a:ext uri="{FF2B5EF4-FFF2-40B4-BE49-F238E27FC236}">
                <a16:creationId xmlns:a16="http://schemas.microsoft.com/office/drawing/2014/main" id="{3DDFE269-E5E2-D6D5-13B4-1B26CCBF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91" y="1506113"/>
            <a:ext cx="1029533" cy="1029533"/>
          </a:xfrm>
          <a:prstGeom prst="rect">
            <a:avLst/>
          </a:prstGeom>
        </p:spPr>
      </p:pic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D924D4A6-9FFD-BBCA-57A8-A13E20C7F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2" y="2406049"/>
            <a:ext cx="615610" cy="3175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同僚</a:t>
            </a:r>
            <a:endParaRPr kumimoji="1" lang="ja-JP" altLang="en-US" sz="180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4" name="角丸四角形吹き出し 23">
            <a:extLst>
              <a:ext uri="{FF2B5EF4-FFF2-40B4-BE49-F238E27FC236}">
                <a16:creationId xmlns:a16="http://schemas.microsoft.com/office/drawing/2014/main" id="{71964780-7AC9-2DC3-DFD0-492474BE7F1C}"/>
              </a:ext>
            </a:extLst>
          </p:cNvPr>
          <p:cNvSpPr/>
          <p:nvPr/>
        </p:nvSpPr>
        <p:spPr>
          <a:xfrm>
            <a:off x="2858137" y="1534018"/>
            <a:ext cx="7682459" cy="880919"/>
          </a:xfrm>
          <a:prstGeom prst="wedgeRoundRectCallout">
            <a:avLst>
              <a:gd name="adj1" fmla="val -54553"/>
              <a:gd name="adj2" fmla="val 38571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T3 Stack</a:t>
            </a:r>
            <a:r>
              <a:rPr kumimoji="1"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ってやつ流行ってるらしい</a:t>
            </a:r>
            <a:endParaRPr kumimoji="1"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0D8AF1E-364F-5104-DB8C-BEC0EA355D78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2484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イケてる技術採用したい</a:t>
            </a:r>
          </a:p>
        </p:txBody>
      </p:sp>
      <p:pic>
        <p:nvPicPr>
          <p:cNvPr id="22" name="図 21" descr="図形, 円&#10;&#10;自動的に生成された説明">
            <a:extLst>
              <a:ext uri="{FF2B5EF4-FFF2-40B4-BE49-F238E27FC236}">
                <a16:creationId xmlns:a16="http://schemas.microsoft.com/office/drawing/2014/main" id="{3DDFE269-E5E2-D6D5-13B4-1B26CCBF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91" y="1506113"/>
            <a:ext cx="1029533" cy="1029533"/>
          </a:xfrm>
          <a:prstGeom prst="rect">
            <a:avLst/>
          </a:prstGeom>
        </p:spPr>
      </p:pic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D924D4A6-9FFD-BBCA-57A8-A13E20C7F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2" y="2406049"/>
            <a:ext cx="615610" cy="3175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同僚</a:t>
            </a:r>
            <a:endParaRPr kumimoji="1" lang="ja-JP" altLang="en-US" sz="180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4" name="角丸四角形吹き出し 23">
            <a:extLst>
              <a:ext uri="{FF2B5EF4-FFF2-40B4-BE49-F238E27FC236}">
                <a16:creationId xmlns:a16="http://schemas.microsoft.com/office/drawing/2014/main" id="{71964780-7AC9-2DC3-DFD0-492474BE7F1C}"/>
              </a:ext>
            </a:extLst>
          </p:cNvPr>
          <p:cNvSpPr/>
          <p:nvPr/>
        </p:nvSpPr>
        <p:spPr>
          <a:xfrm>
            <a:off x="2858137" y="1534018"/>
            <a:ext cx="7682459" cy="880919"/>
          </a:xfrm>
          <a:prstGeom prst="wedgeRoundRectCallout">
            <a:avLst>
              <a:gd name="adj1" fmla="val -54553"/>
              <a:gd name="adj2" fmla="val 38571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T3 Stack</a:t>
            </a:r>
            <a:r>
              <a:rPr kumimoji="1"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ってやつ流行ってるらしい</a:t>
            </a:r>
            <a:endParaRPr kumimoji="1"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25" name="図 2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1541D342-AA2D-AA29-C782-C4374848C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891" y="2967416"/>
            <a:ext cx="796705" cy="796705"/>
          </a:xfrm>
          <a:prstGeom prst="roundRect">
            <a:avLst/>
          </a:prstGeom>
        </p:spPr>
      </p:pic>
      <p:sp>
        <p:nvSpPr>
          <p:cNvPr id="26" name="角丸四角形吹き出し 25">
            <a:extLst>
              <a:ext uri="{FF2B5EF4-FFF2-40B4-BE49-F238E27FC236}">
                <a16:creationId xmlns:a16="http://schemas.microsoft.com/office/drawing/2014/main" id="{FC8D7C65-9FF2-D3D6-F5F4-47547A99A26F}"/>
              </a:ext>
            </a:extLst>
          </p:cNvPr>
          <p:cNvSpPr/>
          <p:nvPr/>
        </p:nvSpPr>
        <p:spPr>
          <a:xfrm>
            <a:off x="1732606" y="2883609"/>
            <a:ext cx="7682459" cy="880919"/>
          </a:xfrm>
          <a:prstGeom prst="wedgeRoundRectCallout">
            <a:avLst>
              <a:gd name="adj1" fmla="val 53837"/>
              <a:gd name="adj2" fmla="val 30063"/>
              <a:gd name="adj3" fmla="val 16667"/>
            </a:avLst>
          </a:prstGeom>
          <a:solidFill>
            <a:schemeClr val="bg1">
              <a:lumMod val="95000"/>
              <a:alpha val="9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ふーん、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TypeScript, Tailwind CSS, 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trpc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T3</a:t>
            </a:r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か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…</a:t>
            </a:r>
          </a:p>
          <a:p>
            <a:pPr algn="ctr"/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うん、いいんじゃない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DFF0E9CE-801E-8EE2-99E5-DD927E591322}"/>
              </a:ext>
            </a:extLst>
          </p:cNvPr>
          <p:cNvSpPr txBox="1">
            <a:spLocks/>
          </p:cNvSpPr>
          <p:nvPr/>
        </p:nvSpPr>
        <p:spPr>
          <a:xfrm>
            <a:off x="9699656" y="3765723"/>
            <a:ext cx="885174" cy="3175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ぼく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5D8E7DC-BE8F-E1D7-5BAE-B41FB808C028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7873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イケてる技術採用したい</a:t>
            </a:r>
          </a:p>
        </p:txBody>
      </p:sp>
      <p:pic>
        <p:nvPicPr>
          <p:cNvPr id="22" name="図 21" descr="図形, 円&#10;&#10;自動的に生成された説明">
            <a:extLst>
              <a:ext uri="{FF2B5EF4-FFF2-40B4-BE49-F238E27FC236}">
                <a16:creationId xmlns:a16="http://schemas.microsoft.com/office/drawing/2014/main" id="{3DDFE269-E5E2-D6D5-13B4-1B26CCBF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91" y="1506113"/>
            <a:ext cx="1029533" cy="1029533"/>
          </a:xfrm>
          <a:prstGeom prst="rect">
            <a:avLst/>
          </a:prstGeom>
        </p:spPr>
      </p:pic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D924D4A6-9FFD-BBCA-57A8-A13E20C7F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2" y="2406049"/>
            <a:ext cx="615610" cy="3175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同僚</a:t>
            </a:r>
            <a:endParaRPr kumimoji="1" lang="ja-JP" altLang="en-US" sz="180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4" name="角丸四角形吹き出し 23">
            <a:extLst>
              <a:ext uri="{FF2B5EF4-FFF2-40B4-BE49-F238E27FC236}">
                <a16:creationId xmlns:a16="http://schemas.microsoft.com/office/drawing/2014/main" id="{71964780-7AC9-2DC3-DFD0-492474BE7F1C}"/>
              </a:ext>
            </a:extLst>
          </p:cNvPr>
          <p:cNvSpPr/>
          <p:nvPr/>
        </p:nvSpPr>
        <p:spPr>
          <a:xfrm>
            <a:off x="2858137" y="1534018"/>
            <a:ext cx="7682459" cy="880919"/>
          </a:xfrm>
          <a:prstGeom prst="wedgeRoundRectCallout">
            <a:avLst>
              <a:gd name="adj1" fmla="val -54553"/>
              <a:gd name="adj2" fmla="val 38571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T3 Stack</a:t>
            </a:r>
            <a:r>
              <a:rPr kumimoji="1"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ってやつ流行ってるらしい</a:t>
            </a:r>
            <a:endParaRPr kumimoji="1"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25" name="図 2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1541D342-AA2D-AA29-C782-C4374848C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891" y="2967416"/>
            <a:ext cx="796705" cy="796705"/>
          </a:xfrm>
          <a:prstGeom prst="roundRect">
            <a:avLst/>
          </a:prstGeom>
        </p:spPr>
      </p:pic>
      <p:sp>
        <p:nvSpPr>
          <p:cNvPr id="26" name="角丸四角形吹き出し 25">
            <a:extLst>
              <a:ext uri="{FF2B5EF4-FFF2-40B4-BE49-F238E27FC236}">
                <a16:creationId xmlns:a16="http://schemas.microsoft.com/office/drawing/2014/main" id="{FC8D7C65-9FF2-D3D6-F5F4-47547A99A26F}"/>
              </a:ext>
            </a:extLst>
          </p:cNvPr>
          <p:cNvSpPr/>
          <p:nvPr/>
        </p:nvSpPr>
        <p:spPr>
          <a:xfrm>
            <a:off x="1732606" y="2883609"/>
            <a:ext cx="7682459" cy="880919"/>
          </a:xfrm>
          <a:prstGeom prst="wedgeRoundRectCallout">
            <a:avLst>
              <a:gd name="adj1" fmla="val 53837"/>
              <a:gd name="adj2" fmla="val 30063"/>
              <a:gd name="adj3" fmla="val 16667"/>
            </a:avLst>
          </a:prstGeom>
          <a:solidFill>
            <a:schemeClr val="bg1">
              <a:lumMod val="95000"/>
              <a:alpha val="9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ふーん、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TypeScript, Tailwind CSS, 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trpc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T3</a:t>
            </a:r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か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…</a:t>
            </a:r>
          </a:p>
          <a:p>
            <a:pPr algn="ctr"/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うん、いいんじゃない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DFF0E9CE-801E-8EE2-99E5-DD927E591322}"/>
              </a:ext>
            </a:extLst>
          </p:cNvPr>
          <p:cNvSpPr txBox="1">
            <a:spLocks/>
          </p:cNvSpPr>
          <p:nvPr/>
        </p:nvSpPr>
        <p:spPr>
          <a:xfrm>
            <a:off x="9699656" y="3765723"/>
            <a:ext cx="885174" cy="3175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ぼく</a:t>
            </a:r>
          </a:p>
        </p:txBody>
      </p:sp>
      <p:pic>
        <p:nvPicPr>
          <p:cNvPr id="28" name="図 27" descr="図形, 円&#10;&#10;自動的に生成された説明">
            <a:extLst>
              <a:ext uri="{FF2B5EF4-FFF2-40B4-BE49-F238E27FC236}">
                <a16:creationId xmlns:a16="http://schemas.microsoft.com/office/drawing/2014/main" id="{F31A41D2-2C2C-7185-BC8B-CA2B46CF9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91" y="4083299"/>
            <a:ext cx="1029533" cy="1029533"/>
          </a:xfrm>
          <a:prstGeom prst="rect">
            <a:avLst/>
          </a:prstGeom>
        </p:spPr>
      </p:pic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1E28F6FB-AF33-0294-E59C-F4C1345BCE08}"/>
              </a:ext>
            </a:extLst>
          </p:cNvPr>
          <p:cNvSpPr txBox="1">
            <a:spLocks/>
          </p:cNvSpPr>
          <p:nvPr/>
        </p:nvSpPr>
        <p:spPr>
          <a:xfrm>
            <a:off x="1816414" y="4992123"/>
            <a:ext cx="653086" cy="3175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同僚</a:t>
            </a:r>
          </a:p>
        </p:txBody>
      </p:sp>
      <p:sp>
        <p:nvSpPr>
          <p:cNvPr id="30" name="角丸四角形吹き出し 29">
            <a:extLst>
              <a:ext uri="{FF2B5EF4-FFF2-40B4-BE49-F238E27FC236}">
                <a16:creationId xmlns:a16="http://schemas.microsoft.com/office/drawing/2014/main" id="{5C45D6EC-830A-3C56-95AD-A0D300EF707A}"/>
              </a:ext>
            </a:extLst>
          </p:cNvPr>
          <p:cNvSpPr/>
          <p:nvPr/>
        </p:nvSpPr>
        <p:spPr>
          <a:xfrm>
            <a:off x="2858137" y="4111204"/>
            <a:ext cx="7682459" cy="880919"/>
          </a:xfrm>
          <a:prstGeom prst="wedgeRoundRectCallout">
            <a:avLst>
              <a:gd name="adj1" fmla="val -54553"/>
              <a:gd name="adj2" fmla="val 38571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DB </a:t>
            </a:r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</a:t>
            </a:r>
            <a:r>
              <a:rPr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Prisma </a:t>
            </a:r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</a:t>
            </a:r>
            <a:r>
              <a:rPr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SQL </a:t>
            </a:r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書かずに実装したいな</a:t>
            </a:r>
            <a:endParaRPr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en-US" altLang="ja-JP" sz="1600" dirty="0" err="1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Next.js</a:t>
            </a:r>
            <a:r>
              <a:rPr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</a:t>
            </a:r>
            <a:r>
              <a:rPr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SSR </a:t>
            </a:r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して爆速アプリ作ってみたいよね</a:t>
            </a:r>
            <a:endParaRPr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FF03769-A3B1-FD2A-4919-22E28313A0E3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3883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イケてる技術採用したい</a:t>
            </a:r>
          </a:p>
        </p:txBody>
      </p:sp>
      <p:pic>
        <p:nvPicPr>
          <p:cNvPr id="22" name="図 21" descr="図形, 円&#10;&#10;自動的に生成された説明">
            <a:extLst>
              <a:ext uri="{FF2B5EF4-FFF2-40B4-BE49-F238E27FC236}">
                <a16:creationId xmlns:a16="http://schemas.microsoft.com/office/drawing/2014/main" id="{3DDFE269-E5E2-D6D5-13B4-1B26CCBF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91" y="1506113"/>
            <a:ext cx="1029533" cy="1029533"/>
          </a:xfrm>
          <a:prstGeom prst="rect">
            <a:avLst/>
          </a:prstGeom>
        </p:spPr>
      </p:pic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D924D4A6-9FFD-BBCA-57A8-A13E20C7F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152" y="2406049"/>
            <a:ext cx="615610" cy="3175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同僚</a:t>
            </a:r>
            <a:endParaRPr kumimoji="1" lang="ja-JP" altLang="en-US" sz="180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4" name="角丸四角形吹き出し 23">
            <a:extLst>
              <a:ext uri="{FF2B5EF4-FFF2-40B4-BE49-F238E27FC236}">
                <a16:creationId xmlns:a16="http://schemas.microsoft.com/office/drawing/2014/main" id="{71964780-7AC9-2DC3-DFD0-492474BE7F1C}"/>
              </a:ext>
            </a:extLst>
          </p:cNvPr>
          <p:cNvSpPr/>
          <p:nvPr/>
        </p:nvSpPr>
        <p:spPr>
          <a:xfrm>
            <a:off x="2858137" y="1534018"/>
            <a:ext cx="7682459" cy="880919"/>
          </a:xfrm>
          <a:prstGeom prst="wedgeRoundRectCallout">
            <a:avLst>
              <a:gd name="adj1" fmla="val -54553"/>
              <a:gd name="adj2" fmla="val 38571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T3 Stack</a:t>
            </a:r>
            <a:r>
              <a:rPr kumimoji="1"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ってやつ流行ってるらしい</a:t>
            </a:r>
            <a:endParaRPr kumimoji="1"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25" name="図 2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1541D342-AA2D-AA29-C782-C4374848C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891" y="2967416"/>
            <a:ext cx="796705" cy="796705"/>
          </a:xfrm>
          <a:prstGeom prst="roundRect">
            <a:avLst/>
          </a:prstGeom>
        </p:spPr>
      </p:pic>
      <p:sp>
        <p:nvSpPr>
          <p:cNvPr id="26" name="角丸四角形吹き出し 25">
            <a:extLst>
              <a:ext uri="{FF2B5EF4-FFF2-40B4-BE49-F238E27FC236}">
                <a16:creationId xmlns:a16="http://schemas.microsoft.com/office/drawing/2014/main" id="{FC8D7C65-9FF2-D3D6-F5F4-47547A99A26F}"/>
              </a:ext>
            </a:extLst>
          </p:cNvPr>
          <p:cNvSpPr/>
          <p:nvPr/>
        </p:nvSpPr>
        <p:spPr>
          <a:xfrm>
            <a:off x="1732606" y="2883609"/>
            <a:ext cx="7682459" cy="880919"/>
          </a:xfrm>
          <a:prstGeom prst="wedgeRoundRectCallout">
            <a:avLst>
              <a:gd name="adj1" fmla="val 53837"/>
              <a:gd name="adj2" fmla="val 30063"/>
              <a:gd name="adj3" fmla="val 16667"/>
            </a:avLst>
          </a:prstGeom>
          <a:solidFill>
            <a:schemeClr val="bg1">
              <a:lumMod val="95000"/>
              <a:alpha val="9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ふーん、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TypeScript, Tailwind CSS, </a:t>
            </a:r>
            <a:r>
              <a:rPr lang="en-US" altLang="ja-JP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trpc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T3</a:t>
            </a:r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か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…</a:t>
            </a:r>
          </a:p>
          <a:p>
            <a:pPr algn="ctr"/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うん、いいんじゃない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DFF0E9CE-801E-8EE2-99E5-DD927E591322}"/>
              </a:ext>
            </a:extLst>
          </p:cNvPr>
          <p:cNvSpPr txBox="1">
            <a:spLocks/>
          </p:cNvSpPr>
          <p:nvPr/>
        </p:nvSpPr>
        <p:spPr>
          <a:xfrm>
            <a:off x="9699656" y="3765723"/>
            <a:ext cx="885174" cy="3175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ぼく</a:t>
            </a:r>
          </a:p>
        </p:txBody>
      </p:sp>
      <p:pic>
        <p:nvPicPr>
          <p:cNvPr id="28" name="図 27" descr="図形, 円&#10;&#10;自動的に生成された説明">
            <a:extLst>
              <a:ext uri="{FF2B5EF4-FFF2-40B4-BE49-F238E27FC236}">
                <a16:creationId xmlns:a16="http://schemas.microsoft.com/office/drawing/2014/main" id="{F31A41D2-2C2C-7185-BC8B-CA2B46CF9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91" y="4083299"/>
            <a:ext cx="1029533" cy="1029533"/>
          </a:xfrm>
          <a:prstGeom prst="rect">
            <a:avLst/>
          </a:prstGeom>
        </p:spPr>
      </p:pic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1E28F6FB-AF33-0294-E59C-F4C1345BCE08}"/>
              </a:ext>
            </a:extLst>
          </p:cNvPr>
          <p:cNvSpPr txBox="1">
            <a:spLocks/>
          </p:cNvSpPr>
          <p:nvPr/>
        </p:nvSpPr>
        <p:spPr>
          <a:xfrm>
            <a:off x="1816414" y="4992123"/>
            <a:ext cx="653086" cy="3175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同僚</a:t>
            </a:r>
          </a:p>
        </p:txBody>
      </p:sp>
      <p:sp>
        <p:nvSpPr>
          <p:cNvPr id="30" name="角丸四角形吹き出し 29">
            <a:extLst>
              <a:ext uri="{FF2B5EF4-FFF2-40B4-BE49-F238E27FC236}">
                <a16:creationId xmlns:a16="http://schemas.microsoft.com/office/drawing/2014/main" id="{5C45D6EC-830A-3C56-95AD-A0D300EF707A}"/>
              </a:ext>
            </a:extLst>
          </p:cNvPr>
          <p:cNvSpPr/>
          <p:nvPr/>
        </p:nvSpPr>
        <p:spPr>
          <a:xfrm>
            <a:off x="2858137" y="4111204"/>
            <a:ext cx="7682459" cy="880919"/>
          </a:xfrm>
          <a:prstGeom prst="wedgeRoundRectCallout">
            <a:avLst>
              <a:gd name="adj1" fmla="val -54553"/>
              <a:gd name="adj2" fmla="val 38571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DB </a:t>
            </a:r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</a:t>
            </a:r>
            <a:r>
              <a:rPr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Prisma </a:t>
            </a:r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</a:t>
            </a:r>
            <a:r>
              <a:rPr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SQL </a:t>
            </a:r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書かずに実装したいな</a:t>
            </a:r>
            <a:endParaRPr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en-US" altLang="ja-JP" sz="1600" dirty="0" err="1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Next.js</a:t>
            </a:r>
            <a:r>
              <a:rPr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</a:t>
            </a:r>
            <a:r>
              <a:rPr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SSR </a:t>
            </a:r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して爆速アプリ作ってみたいよね</a:t>
            </a:r>
            <a:endParaRPr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31" name="図 30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105A96E3-42A3-8E86-B075-8446E0452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891" y="5543315"/>
            <a:ext cx="796705" cy="796705"/>
          </a:xfrm>
          <a:prstGeom prst="roundRect">
            <a:avLst/>
          </a:prstGeom>
        </p:spPr>
      </p:pic>
      <p:sp>
        <p:nvSpPr>
          <p:cNvPr id="32" name="角丸四角形吹き出し 31">
            <a:extLst>
              <a:ext uri="{FF2B5EF4-FFF2-40B4-BE49-F238E27FC236}">
                <a16:creationId xmlns:a16="http://schemas.microsoft.com/office/drawing/2014/main" id="{375A5082-10D3-2A12-2939-2FEB00753D8A}"/>
              </a:ext>
            </a:extLst>
          </p:cNvPr>
          <p:cNvSpPr/>
          <p:nvPr/>
        </p:nvSpPr>
        <p:spPr>
          <a:xfrm>
            <a:off x="1672426" y="5459508"/>
            <a:ext cx="7682459" cy="880919"/>
          </a:xfrm>
          <a:prstGeom prst="wedgeRoundRectCallout">
            <a:avLst>
              <a:gd name="adj1" fmla="val 53837"/>
              <a:gd name="adj2" fmla="val 30063"/>
              <a:gd name="adj3" fmla="val 16667"/>
            </a:avLst>
          </a:prstGeom>
          <a:solidFill>
            <a:schemeClr val="bg1">
              <a:lumMod val="95000"/>
              <a:alpha val="9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なんかもう響きが全部かっこいい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33" name="コンテンツ プレースホルダー 2">
            <a:extLst>
              <a:ext uri="{FF2B5EF4-FFF2-40B4-BE49-F238E27FC236}">
                <a16:creationId xmlns:a16="http://schemas.microsoft.com/office/drawing/2014/main" id="{90BD9139-CB5F-0B4E-1679-CE8D2BCC9A13}"/>
              </a:ext>
            </a:extLst>
          </p:cNvPr>
          <p:cNvSpPr txBox="1">
            <a:spLocks/>
          </p:cNvSpPr>
          <p:nvPr/>
        </p:nvSpPr>
        <p:spPr>
          <a:xfrm>
            <a:off x="9699656" y="6370813"/>
            <a:ext cx="885174" cy="3175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ぼく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FA78FF5-7DFA-9D66-2B4A-D331521EEF26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871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7B7226-1999-1515-FD97-ACDC8B3FF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754" y="3064769"/>
            <a:ext cx="8212491" cy="7284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各技術の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解説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0559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>
            <a:extLst>
              <a:ext uri="{FF2B5EF4-FFF2-40B4-BE49-F238E27FC236}">
                <a16:creationId xmlns:a16="http://schemas.microsoft.com/office/drawing/2014/main" id="{ABF02AB5-1C2D-626F-B714-E9E83657DF8D}"/>
              </a:ext>
            </a:extLst>
          </p:cNvPr>
          <p:cNvSpPr/>
          <p:nvPr/>
        </p:nvSpPr>
        <p:spPr>
          <a:xfrm>
            <a:off x="1535706" y="1536987"/>
            <a:ext cx="3692414" cy="723429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JavaScript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2DB14A53-2EBB-1FE4-E3A0-486C0849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985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型つけただけで偉い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4FB3E877-4071-E667-E084-CE2BD60D05B6}"/>
              </a:ext>
            </a:extLst>
          </p:cNvPr>
          <p:cNvSpPr/>
          <p:nvPr/>
        </p:nvSpPr>
        <p:spPr>
          <a:xfrm>
            <a:off x="7064550" y="1537216"/>
            <a:ext cx="3692414" cy="723429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TypeScript</a:t>
            </a:r>
          </a:p>
        </p:txBody>
      </p:sp>
      <p:pic>
        <p:nvPicPr>
          <p:cNvPr id="20" name="図 19" descr="テキスト&#10;&#10;自動的に生成された説明">
            <a:extLst>
              <a:ext uri="{FF2B5EF4-FFF2-40B4-BE49-F238E27FC236}">
                <a16:creationId xmlns:a16="http://schemas.microsoft.com/office/drawing/2014/main" id="{97ACB8DC-66F9-4305-3D3D-92117CA57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103" y="2465785"/>
            <a:ext cx="5738734" cy="3965612"/>
          </a:xfrm>
          <a:prstGeom prst="rect">
            <a:avLst/>
          </a:prstGeom>
        </p:spPr>
      </p:pic>
      <p:pic>
        <p:nvPicPr>
          <p:cNvPr id="23" name="図 22" descr="テキスト&#10;&#10;自動的に生成された説明">
            <a:extLst>
              <a:ext uri="{FF2B5EF4-FFF2-40B4-BE49-F238E27FC236}">
                <a16:creationId xmlns:a16="http://schemas.microsoft.com/office/drawing/2014/main" id="{C2C0E537-0ED1-A1A0-F067-A2AA1EAC0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71" y="2465785"/>
            <a:ext cx="4779484" cy="3960464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CFFA21C-2B65-7BD8-E008-AD921DF319B1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–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各技術の解説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9802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2F151-F737-F0A5-F2DC-2337770C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8809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紹介したいことは沢山あるが・・・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タイトル 1">
            <a:extLst>
              <a:ext uri="{FF2B5EF4-FFF2-40B4-BE49-F238E27FC236}">
                <a16:creationId xmlns:a16="http://schemas.microsoft.com/office/drawing/2014/main" id="{F6DDD9CB-E31C-FB9A-5348-133FA910E0B0}"/>
              </a:ext>
            </a:extLst>
          </p:cNvPr>
          <p:cNvSpPr txBox="1">
            <a:spLocks/>
          </p:cNvSpPr>
          <p:nvPr/>
        </p:nvSpPr>
        <p:spPr>
          <a:xfrm>
            <a:off x="5243016" y="2576721"/>
            <a:ext cx="6791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・時間の関係上、開発に関係する</a:t>
            </a:r>
            <a:endParaRPr lang="en-US" altLang="ja-JP" sz="32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ja-JP" altLang="en-US" sz="3200" b="1" u="sng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課題や解決策だけを紹介</a:t>
            </a:r>
            <a:r>
              <a:rPr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！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5EBF59BF-5317-4A1C-7778-52F2D990664E}"/>
              </a:ext>
            </a:extLst>
          </p:cNvPr>
          <p:cNvSpPr txBox="1">
            <a:spLocks/>
          </p:cNvSpPr>
          <p:nvPr/>
        </p:nvSpPr>
        <p:spPr>
          <a:xfrm>
            <a:off x="5243016" y="4010096"/>
            <a:ext cx="68438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・残りの伝えたいことは</a:t>
            </a:r>
            <a:endParaRPr lang="en-US" altLang="ja-JP" sz="32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オウンドメディア</a:t>
            </a:r>
            <a:r>
              <a:rPr lang="en-US" altLang="ja-JP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ramble</a:t>
            </a:r>
            <a:r>
              <a:rPr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に掲載</a:t>
            </a: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6AE7D680-8F22-9A33-522F-7DA41B292AB8}"/>
              </a:ext>
            </a:extLst>
          </p:cNvPr>
          <p:cNvSpPr txBox="1">
            <a:spLocks/>
          </p:cNvSpPr>
          <p:nvPr/>
        </p:nvSpPr>
        <p:spPr>
          <a:xfrm>
            <a:off x="412966" y="2382232"/>
            <a:ext cx="4830051" cy="857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200" b="1" dirty="0">
                <a:solidFill>
                  <a:schemeClr val="bg1">
                    <a:lumMod val="7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❌ </a:t>
            </a:r>
            <a:r>
              <a:rPr lang="ja-JP" altLang="en-US" sz="3200" b="1">
                <a:solidFill>
                  <a:schemeClr val="bg1">
                    <a:lumMod val="8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ベストプラクティス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086BFEAD-B3E1-3610-10B3-C5501C484D3E}"/>
              </a:ext>
            </a:extLst>
          </p:cNvPr>
          <p:cNvSpPr txBox="1">
            <a:spLocks/>
          </p:cNvSpPr>
          <p:nvPr/>
        </p:nvSpPr>
        <p:spPr>
          <a:xfrm>
            <a:off x="412966" y="3142258"/>
            <a:ext cx="4830051" cy="857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200" b="1" dirty="0">
                <a:solidFill>
                  <a:schemeClr val="bg1">
                    <a:lumMod val="7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❌ </a:t>
            </a:r>
            <a:r>
              <a:rPr lang="ja-JP" altLang="en-US" sz="3200" b="1">
                <a:solidFill>
                  <a:schemeClr val="bg1">
                    <a:lumMod val="8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アジャイルの手法</a:t>
            </a:r>
            <a:endParaRPr lang="en-US" altLang="ja-JP" sz="3200" b="1" dirty="0">
              <a:solidFill>
                <a:schemeClr val="bg1">
                  <a:lumMod val="8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73420364-459A-A135-74F6-BA567495FE98}"/>
              </a:ext>
            </a:extLst>
          </p:cNvPr>
          <p:cNvSpPr txBox="1">
            <a:spLocks/>
          </p:cNvSpPr>
          <p:nvPr/>
        </p:nvSpPr>
        <p:spPr>
          <a:xfrm>
            <a:off x="431497" y="3865250"/>
            <a:ext cx="4986448" cy="857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🙆</a:t>
            </a:r>
            <a:r>
              <a:rPr lang="en-US" altLang="ja-JP" sz="3200" b="1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今回のプロダクトの紹介</a:t>
            </a:r>
            <a:endParaRPr lang="en-US" altLang="ja-JP" sz="32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24758A63-94B3-BEAE-F989-FD43B7D5BA4A}"/>
              </a:ext>
            </a:extLst>
          </p:cNvPr>
          <p:cNvSpPr txBox="1">
            <a:spLocks/>
          </p:cNvSpPr>
          <p:nvPr/>
        </p:nvSpPr>
        <p:spPr>
          <a:xfrm>
            <a:off x="412965" y="4580370"/>
            <a:ext cx="4830051" cy="857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🙆‍♀️</a:t>
            </a:r>
            <a:r>
              <a:rPr lang="en-US" altLang="ja-JP" sz="3200" b="1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開発についての課題</a:t>
            </a:r>
            <a:endParaRPr lang="en-US" altLang="ja-JP" sz="32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7096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>
            <a:extLst>
              <a:ext uri="{FF2B5EF4-FFF2-40B4-BE49-F238E27FC236}">
                <a16:creationId xmlns:a16="http://schemas.microsoft.com/office/drawing/2014/main" id="{2DB14A53-2EBB-1FE4-E3A0-486C0849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985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生成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AI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と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Tailwind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の相性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is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最高</a:t>
            </a:r>
          </a:p>
        </p:txBody>
      </p:sp>
      <p:pic>
        <p:nvPicPr>
          <p:cNvPr id="9" name="図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B08D3DC0-8951-214E-1449-7891761F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738" y="1533040"/>
            <a:ext cx="5775545" cy="4926424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3426324-42B5-F4B5-87B1-29B99970D9D7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–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各技術の解説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6407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>
            <a:extLst>
              <a:ext uri="{FF2B5EF4-FFF2-40B4-BE49-F238E27FC236}">
                <a16:creationId xmlns:a16="http://schemas.microsoft.com/office/drawing/2014/main" id="{2DB14A53-2EBB-1FE4-E3A0-486C0849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985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生成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AI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と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Tailwind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の相性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is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最高</a:t>
            </a:r>
          </a:p>
        </p:txBody>
      </p:sp>
      <p:pic>
        <p:nvPicPr>
          <p:cNvPr id="9" name="図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B08D3DC0-8951-214E-1449-7891761F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89" y="1533040"/>
            <a:ext cx="5775545" cy="4926424"/>
          </a:xfrm>
          <a:prstGeom prst="rect">
            <a:avLst/>
          </a:prstGeom>
        </p:spPr>
      </p:pic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FE49402D-F318-C54E-5366-8137B3419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335" y="2122303"/>
            <a:ext cx="4924269" cy="3747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訳：</a:t>
            </a:r>
            <a:endParaRPr kumimoji="1" lang="en-US" altLang="ja-JP" sz="24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生成</a:t>
            </a:r>
            <a:r>
              <a:rPr kumimoji="1" lang="en-US" altLang="ja-JP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AI</a:t>
            </a:r>
            <a:r>
              <a:rPr kumimoji="1" lang="ja-JP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が手伝うなら、</a:t>
            </a:r>
            <a:endParaRPr kumimoji="1" lang="en-US" altLang="ja-JP" sz="24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既製品を組み合わせる方が簡単。</a:t>
            </a:r>
            <a:endParaRPr kumimoji="1" lang="en-US" altLang="ja-JP" sz="24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endParaRPr lang="en-US" altLang="ja-JP" sz="24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ただ、スタイルが複雑だと大変。</a:t>
            </a:r>
            <a:endParaRPr kumimoji="1" lang="en-US" altLang="ja-JP" sz="24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endParaRPr lang="en-US" altLang="ja-JP" sz="24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複雑なスタイルを実装するなら、</a:t>
            </a:r>
            <a:endParaRPr kumimoji="1" lang="en-US" altLang="ja-JP" sz="24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最初から別の方法を取ってね。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BD81AB0-9613-2C74-394E-6F9CCCD31EA0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–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各技術の解説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4849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B39713-2268-DF17-0F93-83B8346E0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985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ja-JP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</a:t>
            </a:r>
            <a:r>
              <a:rPr kumimoji="1" lang="en-US" altLang="ja-JP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rpc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のうれしさ</a:t>
            </a: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3E051EE3-C5C8-5EB7-4FD0-41955C799E38}"/>
              </a:ext>
            </a:extLst>
          </p:cNvPr>
          <p:cNvGrpSpPr/>
          <p:nvPr/>
        </p:nvGrpSpPr>
        <p:grpSpPr>
          <a:xfrm>
            <a:off x="1253446" y="1589454"/>
            <a:ext cx="8857420" cy="4087716"/>
            <a:chOff x="848711" y="1536987"/>
            <a:chExt cx="9908253" cy="4572677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89913F75-C071-5A7D-5C9E-BAF4F3CF12A8}"/>
                </a:ext>
              </a:extLst>
            </p:cNvPr>
            <p:cNvSpPr/>
            <p:nvPr/>
          </p:nvSpPr>
          <p:spPr>
            <a:xfrm>
              <a:off x="1535706" y="1536987"/>
              <a:ext cx="3692414" cy="723429"/>
            </a:xfrm>
            <a:prstGeom prst="roundRect">
              <a:avLst/>
            </a:prstGeom>
            <a:solidFill>
              <a:srgbClr val="8AB7B2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いままで</a:t>
              </a:r>
              <a:endParaRPr kumimoji="1" lang="en-US" altLang="ja-JP" sz="3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  <p:sp>
          <p:nvSpPr>
            <p:cNvPr id="9" name="角丸四角形 8">
              <a:extLst>
                <a:ext uri="{FF2B5EF4-FFF2-40B4-BE49-F238E27FC236}">
                  <a16:creationId xmlns:a16="http://schemas.microsoft.com/office/drawing/2014/main" id="{C8938B45-6BB8-5E9E-4CB1-B4CD24C7C810}"/>
                </a:ext>
              </a:extLst>
            </p:cNvPr>
            <p:cNvSpPr/>
            <p:nvPr/>
          </p:nvSpPr>
          <p:spPr>
            <a:xfrm>
              <a:off x="7064550" y="1537216"/>
              <a:ext cx="3692414" cy="723429"/>
            </a:xfrm>
            <a:prstGeom prst="roundRect">
              <a:avLst/>
            </a:prstGeom>
            <a:solidFill>
              <a:srgbClr val="8AB7B2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3600"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これから</a:t>
              </a:r>
              <a:endParaRPr kumimoji="1" lang="en-US" altLang="ja-JP" sz="3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endParaRPr>
            </a:p>
          </p:txBody>
        </p:sp>
        <p:pic>
          <p:nvPicPr>
            <p:cNvPr id="12" name="図 11" descr="クマのぬいぐるみと人の絵&#10;&#10;中程度の精度で自動的に生成された説明">
              <a:extLst>
                <a:ext uri="{FF2B5EF4-FFF2-40B4-BE49-F238E27FC236}">
                  <a16:creationId xmlns:a16="http://schemas.microsoft.com/office/drawing/2014/main" id="{E53A515C-DB9D-D3CB-66BE-5B84655EA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711" y="3454328"/>
              <a:ext cx="1398871" cy="1599101"/>
            </a:xfrm>
            <a:prstGeom prst="rect">
              <a:avLst/>
            </a:prstGeom>
          </p:spPr>
        </p:pic>
        <p:pic>
          <p:nvPicPr>
            <p:cNvPr id="14" name="図 13" descr="おもちゃ, 人形, シャツ が含まれている画像&#10;&#10;自動的に生成された説明">
              <a:extLst>
                <a:ext uri="{FF2B5EF4-FFF2-40B4-BE49-F238E27FC236}">
                  <a16:creationId xmlns:a16="http://schemas.microsoft.com/office/drawing/2014/main" id="{15AE7CB2-B1D0-CD2A-F935-9CDC4AFC3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1456" y="2496876"/>
              <a:ext cx="975318" cy="1121934"/>
            </a:xfrm>
            <a:prstGeom prst="rect">
              <a:avLst/>
            </a:prstGeom>
          </p:spPr>
        </p:pic>
        <p:pic>
          <p:nvPicPr>
            <p:cNvPr id="16" name="図 15" descr="シャツ が含まれている画像&#10;&#10;自動的に生成された説明">
              <a:extLst>
                <a:ext uri="{FF2B5EF4-FFF2-40B4-BE49-F238E27FC236}">
                  <a16:creationId xmlns:a16="http://schemas.microsoft.com/office/drawing/2014/main" id="{236CF604-E0EB-1506-478A-B4C347354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6145" y="3636098"/>
              <a:ext cx="1065940" cy="1235562"/>
            </a:xfrm>
            <a:prstGeom prst="rect">
              <a:avLst/>
            </a:prstGeom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81D2D89E-ECF1-0BCB-3AE6-C51F77691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6145" y="4871660"/>
              <a:ext cx="1065940" cy="1235562"/>
            </a:xfrm>
            <a:prstGeom prst="rect">
              <a:avLst/>
            </a:prstGeom>
          </p:spPr>
        </p:pic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D9D452BC-5BAE-2321-281B-F05741A664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7582" y="3212362"/>
              <a:ext cx="1589900" cy="4630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ABE96E05-F6C8-CB4D-3563-7109F21AC89B}"/>
                </a:ext>
              </a:extLst>
            </p:cNvPr>
            <p:cNvCxnSpPr>
              <a:cxnSpLocks/>
            </p:cNvCxnSpPr>
            <p:nvPr/>
          </p:nvCxnSpPr>
          <p:spPr>
            <a:xfrm>
              <a:off x="2344369" y="4334082"/>
              <a:ext cx="14931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B4C65688-7D97-5CAF-BAE1-9F5627790DBD}"/>
                </a:ext>
              </a:extLst>
            </p:cNvPr>
            <p:cNvCxnSpPr>
              <a:cxnSpLocks/>
            </p:cNvCxnSpPr>
            <p:nvPr/>
          </p:nvCxnSpPr>
          <p:spPr>
            <a:xfrm>
              <a:off x="2247582" y="5053429"/>
              <a:ext cx="1514949" cy="5004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タイトル 1">
              <a:extLst>
                <a:ext uri="{FF2B5EF4-FFF2-40B4-BE49-F238E27FC236}">
                  <a16:creationId xmlns:a16="http://schemas.microsoft.com/office/drawing/2014/main" id="{1EE58204-DA3E-8847-9347-C9F4EC96859F}"/>
                </a:ext>
              </a:extLst>
            </p:cNvPr>
            <p:cNvSpPr txBox="1">
              <a:spLocks/>
            </p:cNvSpPr>
            <p:nvPr/>
          </p:nvSpPr>
          <p:spPr>
            <a:xfrm>
              <a:off x="2555504" y="3044649"/>
              <a:ext cx="720985" cy="3736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ja-JP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共有</a:t>
              </a:r>
            </a:p>
          </p:txBody>
        </p:sp>
        <p:sp>
          <p:nvSpPr>
            <p:cNvPr id="29" name="タイトル 1">
              <a:extLst>
                <a:ext uri="{FF2B5EF4-FFF2-40B4-BE49-F238E27FC236}">
                  <a16:creationId xmlns:a16="http://schemas.microsoft.com/office/drawing/2014/main" id="{4C914E05-A6FB-3A25-7DD0-694928CD0070}"/>
                </a:ext>
              </a:extLst>
            </p:cNvPr>
            <p:cNvSpPr txBox="1">
              <a:spLocks/>
            </p:cNvSpPr>
            <p:nvPr/>
          </p:nvSpPr>
          <p:spPr>
            <a:xfrm>
              <a:off x="2644564" y="3990752"/>
              <a:ext cx="720985" cy="3736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ja-JP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共有</a:t>
              </a:r>
            </a:p>
          </p:txBody>
        </p:sp>
        <p:sp>
          <p:nvSpPr>
            <p:cNvPr id="30" name="タイトル 1">
              <a:extLst>
                <a:ext uri="{FF2B5EF4-FFF2-40B4-BE49-F238E27FC236}">
                  <a16:creationId xmlns:a16="http://schemas.microsoft.com/office/drawing/2014/main" id="{DA8F2D30-F31B-40AD-2FC7-BDB8D9AC5AC0}"/>
                </a:ext>
              </a:extLst>
            </p:cNvPr>
            <p:cNvSpPr txBox="1">
              <a:spLocks/>
            </p:cNvSpPr>
            <p:nvPr/>
          </p:nvSpPr>
          <p:spPr>
            <a:xfrm>
              <a:off x="2682039" y="4929979"/>
              <a:ext cx="720985" cy="3736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ja-JP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共有</a:t>
              </a:r>
            </a:p>
          </p:txBody>
        </p:sp>
        <p:pic>
          <p:nvPicPr>
            <p:cNvPr id="31" name="図 30" descr="クマのぬいぐるみと人の絵&#10;&#10;中程度の精度で自動的に生成された説明">
              <a:extLst>
                <a:ext uri="{FF2B5EF4-FFF2-40B4-BE49-F238E27FC236}">
                  <a16:creationId xmlns:a16="http://schemas.microsoft.com/office/drawing/2014/main" id="{46F2831E-6B47-9245-DDB1-73F4E03B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43590" y="3456770"/>
              <a:ext cx="1398871" cy="1599101"/>
            </a:xfrm>
            <a:prstGeom prst="rect">
              <a:avLst/>
            </a:prstGeom>
          </p:spPr>
        </p:pic>
        <p:pic>
          <p:nvPicPr>
            <p:cNvPr id="32" name="図 31" descr="おもちゃ, 人形, シャツ が含まれている画像&#10;&#10;自動的に生成された説明">
              <a:extLst>
                <a:ext uri="{FF2B5EF4-FFF2-40B4-BE49-F238E27FC236}">
                  <a16:creationId xmlns:a16="http://schemas.microsoft.com/office/drawing/2014/main" id="{92935C32-588A-29CD-D087-E4C645AF5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6335" y="2499318"/>
              <a:ext cx="975318" cy="1121934"/>
            </a:xfrm>
            <a:prstGeom prst="rect">
              <a:avLst/>
            </a:prstGeom>
          </p:spPr>
        </p:pic>
        <p:pic>
          <p:nvPicPr>
            <p:cNvPr id="33" name="図 32" descr="シャツ が含まれている画像&#10;&#10;自動的に生成された説明">
              <a:extLst>
                <a:ext uri="{FF2B5EF4-FFF2-40B4-BE49-F238E27FC236}">
                  <a16:creationId xmlns:a16="http://schemas.microsoft.com/office/drawing/2014/main" id="{1A389CE7-E047-1CCB-4D8F-B209A957B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91024" y="3638540"/>
              <a:ext cx="1065940" cy="1235562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647CA499-E6EA-AC5F-4B4E-43126F46E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91024" y="4874102"/>
              <a:ext cx="1065940" cy="1235562"/>
            </a:xfrm>
            <a:prstGeom prst="rect">
              <a:avLst/>
            </a:prstGeom>
          </p:spPr>
        </p:pic>
        <p:pic>
          <p:nvPicPr>
            <p:cNvPr id="42" name="図 41" descr="記号, 座る, フロント, 停止 が含まれている画像&#10;&#10;自動的に生成された説明">
              <a:extLst>
                <a:ext uri="{FF2B5EF4-FFF2-40B4-BE49-F238E27FC236}">
                  <a16:creationId xmlns:a16="http://schemas.microsoft.com/office/drawing/2014/main" id="{A56B1845-49C2-3070-C77F-AA73B712D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61948" y="3878859"/>
              <a:ext cx="910446" cy="910446"/>
            </a:xfrm>
            <a:prstGeom prst="rect">
              <a:avLst/>
            </a:prstGeom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8C633C4C-C6F7-7F9A-100A-E71B956CA905}"/>
                </a:ext>
              </a:extLst>
            </p:cNvPr>
            <p:cNvCxnSpPr>
              <a:cxnSpLocks/>
            </p:cNvCxnSpPr>
            <p:nvPr/>
          </p:nvCxnSpPr>
          <p:spPr>
            <a:xfrm>
              <a:off x="8042461" y="4334082"/>
              <a:ext cx="3909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タイトル 1">
              <a:extLst>
                <a:ext uri="{FF2B5EF4-FFF2-40B4-BE49-F238E27FC236}">
                  <a16:creationId xmlns:a16="http://schemas.microsoft.com/office/drawing/2014/main" id="{61DC99B1-4B5E-7F60-E3EB-D25615AF3E4C}"/>
                </a:ext>
              </a:extLst>
            </p:cNvPr>
            <p:cNvSpPr txBox="1">
              <a:spLocks/>
            </p:cNvSpPr>
            <p:nvPr/>
          </p:nvSpPr>
          <p:spPr>
            <a:xfrm>
              <a:off x="8556677" y="3636098"/>
              <a:ext cx="786212" cy="3736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ja-JP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sukushi A Round Gothic Regular" panose="02020400000000000000" pitchFamily="18" charset="-128"/>
                  <a:ea typeface="Tsukushi A Round Gothic Regular" panose="02020400000000000000" pitchFamily="18" charset="-128"/>
                </a:rPr>
                <a:t>非同期</a:t>
              </a:r>
            </a:p>
          </p:txBody>
        </p: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A990973D-8F50-484F-7929-B1EE795F2A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42889" y="3552606"/>
              <a:ext cx="449316" cy="2556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05FC9198-9690-1DF8-CAB8-1206C1895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04965" y="4334082"/>
              <a:ext cx="3872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DC5C83A8-6362-5B4D-4DD3-8DF2D66829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0611" y="4817770"/>
              <a:ext cx="418862" cy="2502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タイトル 1">
            <a:extLst>
              <a:ext uri="{FF2B5EF4-FFF2-40B4-BE49-F238E27FC236}">
                <a16:creationId xmlns:a16="http://schemas.microsoft.com/office/drawing/2014/main" id="{B586559A-0FA8-5B25-3871-EDAB20C4A2E3}"/>
              </a:ext>
            </a:extLst>
          </p:cNvPr>
          <p:cNvSpPr txBox="1">
            <a:spLocks/>
          </p:cNvSpPr>
          <p:nvPr/>
        </p:nvSpPr>
        <p:spPr>
          <a:xfrm>
            <a:off x="1253446" y="5804027"/>
            <a:ext cx="8857420" cy="717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1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毎回共有しなくて済む！</a:t>
            </a:r>
            <a:br>
              <a:rPr lang="en-US" altLang="ja-JP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r>
              <a:rPr lang="ja-JP" altLang="en-US" sz="1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渡せる情報も最新化！正確性も高い！</a:t>
            </a: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FD80550E-C57B-9272-6625-01499BE55D6B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–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各技術の解説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339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>
            <a:extLst>
              <a:ext uri="{FF2B5EF4-FFF2-40B4-BE49-F238E27FC236}">
                <a16:creationId xmlns:a16="http://schemas.microsoft.com/office/drawing/2014/main" id="{2DB14A53-2EBB-1FE4-E3A0-486C0849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985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Prisma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ってラクだな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3426324-42B5-F4B5-87B1-29B99970D9D7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–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各技術の解説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88C31246-D07D-1727-F7E1-E866ABBC2AB9}"/>
              </a:ext>
            </a:extLst>
          </p:cNvPr>
          <p:cNvSpPr/>
          <p:nvPr/>
        </p:nvSpPr>
        <p:spPr>
          <a:xfrm>
            <a:off x="1704178" y="1589453"/>
            <a:ext cx="3300810" cy="646705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従来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FF62878C-C293-B484-44F7-938EE2B7205D}"/>
              </a:ext>
            </a:extLst>
          </p:cNvPr>
          <p:cNvSpPr/>
          <p:nvPr/>
        </p:nvSpPr>
        <p:spPr>
          <a:xfrm>
            <a:off x="7187012" y="1589453"/>
            <a:ext cx="3300810" cy="646705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Prisma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E41A6C6F-2EC3-0F20-2A9C-5D34EB60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14" y="2492798"/>
            <a:ext cx="4321486" cy="2631084"/>
          </a:xfrm>
          <a:prstGeom prst="rect">
            <a:avLst/>
          </a:prstGeom>
        </p:spPr>
      </p:pic>
      <p:pic>
        <p:nvPicPr>
          <p:cNvPr id="7" name="図 6" descr="テキスト&#10;&#10;自動的に生成された説明">
            <a:extLst>
              <a:ext uri="{FF2B5EF4-FFF2-40B4-BE49-F238E27FC236}">
                <a16:creationId xmlns:a16="http://schemas.microsoft.com/office/drawing/2014/main" id="{15C31F9A-3262-CA4E-3D63-2EE6C3CC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685" y="2502818"/>
            <a:ext cx="3345796" cy="2631084"/>
          </a:xfrm>
          <a:prstGeom prst="rect">
            <a:avLst/>
          </a:prstGeom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CA63587D-E88B-2067-8FD6-F228184F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4" y="5268547"/>
            <a:ext cx="4715632" cy="989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Prisma</a:t>
            </a: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では、モデルをスキーマに書きます。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テーブル名からリレーションまでを宣言することで、わかりやすく記述できます。</a:t>
            </a: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E4616779-0B29-A366-18F1-5A0F2BEBAB47}"/>
              </a:ext>
            </a:extLst>
          </p:cNvPr>
          <p:cNvSpPr txBox="1">
            <a:spLocks/>
          </p:cNvSpPr>
          <p:nvPr/>
        </p:nvSpPr>
        <p:spPr>
          <a:xfrm>
            <a:off x="879917" y="5268547"/>
            <a:ext cx="4949332" cy="989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テーブル作成を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DDL</a:t>
            </a: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記述する必要があります。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Prisma</a:t>
            </a: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と比べ、テーブル作成などの手間が遥かに多いものになっています。</a:t>
            </a:r>
          </a:p>
        </p:txBody>
      </p:sp>
    </p:spTree>
    <p:extLst>
      <p:ext uri="{BB962C8B-B14F-4D97-AF65-F5344CB8AC3E}">
        <p14:creationId xmlns:p14="http://schemas.microsoft.com/office/powerpoint/2010/main" val="521761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>
            <a:extLst>
              <a:ext uri="{FF2B5EF4-FFF2-40B4-BE49-F238E27FC236}">
                <a16:creationId xmlns:a16="http://schemas.microsoft.com/office/drawing/2014/main" id="{2DB14A53-2EBB-1FE4-E3A0-486C0849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985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オール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イン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ワン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en-US" altLang="ja-JP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Next.js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3426324-42B5-F4B5-87B1-29B99970D9D7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–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さらっと解説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E4616779-0B29-A366-18F1-5A0F2BEBAB47}"/>
              </a:ext>
            </a:extLst>
          </p:cNvPr>
          <p:cNvSpPr txBox="1">
            <a:spLocks/>
          </p:cNvSpPr>
          <p:nvPr/>
        </p:nvSpPr>
        <p:spPr>
          <a:xfrm>
            <a:off x="1457427" y="2885358"/>
            <a:ext cx="9277145" cy="108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フロントエンドフレームワークは移り変わりが早いです。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当時（２０２３年１０月時点）選定した理由も古くなっています。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また、教材はいくらでも落ちているため、ここでは普遍的なメリットのみを解説します。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818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>
            <a:extLst>
              <a:ext uri="{FF2B5EF4-FFF2-40B4-BE49-F238E27FC236}">
                <a16:creationId xmlns:a16="http://schemas.microsoft.com/office/drawing/2014/main" id="{2DB14A53-2EBB-1FE4-E3A0-486C0849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985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オール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イン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ワン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en-US" altLang="ja-JP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Next.js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3426324-42B5-F4B5-87B1-29B99970D9D7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–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さらっと解説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540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>
            <a:extLst>
              <a:ext uri="{FF2B5EF4-FFF2-40B4-BE49-F238E27FC236}">
                <a16:creationId xmlns:a16="http://schemas.microsoft.com/office/drawing/2014/main" id="{2DB14A53-2EBB-1FE4-E3A0-486C0849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985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オール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イン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ワン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en-US" altLang="ja-JP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Next.js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3426324-42B5-F4B5-87B1-29B99970D9D7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–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さらっと解説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4F0475AA-7F23-498B-8B9C-FABAEECD4D80}"/>
              </a:ext>
            </a:extLst>
          </p:cNvPr>
          <p:cNvSpPr/>
          <p:nvPr/>
        </p:nvSpPr>
        <p:spPr>
          <a:xfrm>
            <a:off x="1395852" y="2137718"/>
            <a:ext cx="3300810" cy="646705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SSR</a:t>
            </a:r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したい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16" name="図 15" descr="テキスト&#10;&#10;自動的に生成された説明">
            <a:extLst>
              <a:ext uri="{FF2B5EF4-FFF2-40B4-BE49-F238E27FC236}">
                <a16:creationId xmlns:a16="http://schemas.microsoft.com/office/drawing/2014/main" id="{BFA06FB8-6D4F-D63A-6D79-B2E2B723B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4" y="2964628"/>
            <a:ext cx="4872242" cy="1937156"/>
          </a:xfrm>
          <a:prstGeom prst="rect">
            <a:avLst/>
          </a:prstGeom>
        </p:spPr>
      </p:pic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3B2F2661-27EC-5011-C52E-5B1782CA14CB}"/>
              </a:ext>
            </a:extLst>
          </p:cNvPr>
          <p:cNvSpPr txBox="1">
            <a:spLocks/>
          </p:cNvSpPr>
          <p:nvPr/>
        </p:nvSpPr>
        <p:spPr>
          <a:xfrm>
            <a:off x="605094" y="4927716"/>
            <a:ext cx="4872242" cy="719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サーバー側でレンダリングして爆速表示。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静的サイト化も可能、ビルド時に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HTML</a:t>
            </a: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生成。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2620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>
            <a:extLst>
              <a:ext uri="{FF2B5EF4-FFF2-40B4-BE49-F238E27FC236}">
                <a16:creationId xmlns:a16="http://schemas.microsoft.com/office/drawing/2014/main" id="{2DB14A53-2EBB-1FE4-E3A0-486C0849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985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オール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イン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ワン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en-US" altLang="ja-JP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Next.js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3426324-42B5-F4B5-87B1-29B99970D9D7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–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さらっと解説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4F0475AA-7F23-498B-8B9C-FABAEECD4D80}"/>
              </a:ext>
            </a:extLst>
          </p:cNvPr>
          <p:cNvSpPr/>
          <p:nvPr/>
        </p:nvSpPr>
        <p:spPr>
          <a:xfrm>
            <a:off x="1395852" y="2137718"/>
            <a:ext cx="3300810" cy="646705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SSR</a:t>
            </a:r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したい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16" name="図 15" descr="テキスト&#10;&#10;自動的に生成された説明">
            <a:extLst>
              <a:ext uri="{FF2B5EF4-FFF2-40B4-BE49-F238E27FC236}">
                <a16:creationId xmlns:a16="http://schemas.microsoft.com/office/drawing/2014/main" id="{BFA06FB8-6D4F-D63A-6D79-B2E2B723B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4" y="2964628"/>
            <a:ext cx="4872242" cy="1937156"/>
          </a:xfrm>
          <a:prstGeom prst="rect">
            <a:avLst/>
          </a:prstGeom>
        </p:spPr>
      </p:pic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3B2F2661-27EC-5011-C52E-5B1782CA14CB}"/>
              </a:ext>
            </a:extLst>
          </p:cNvPr>
          <p:cNvSpPr txBox="1">
            <a:spLocks/>
          </p:cNvSpPr>
          <p:nvPr/>
        </p:nvSpPr>
        <p:spPr>
          <a:xfrm>
            <a:off x="605094" y="4927716"/>
            <a:ext cx="4872242" cy="719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サーバー側でレンダリングして爆速表示。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静的サイト化も可能、ビルド時に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HTML</a:t>
            </a: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生成。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2EACE799-4CDE-FB54-E95F-DAF6E7ECDC66}"/>
              </a:ext>
            </a:extLst>
          </p:cNvPr>
          <p:cNvSpPr/>
          <p:nvPr/>
        </p:nvSpPr>
        <p:spPr>
          <a:xfrm>
            <a:off x="7282827" y="2137718"/>
            <a:ext cx="3300810" cy="646705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開発者体験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02967004-75DF-2CC9-9C73-E6D1347DB46D}"/>
              </a:ext>
            </a:extLst>
          </p:cNvPr>
          <p:cNvSpPr txBox="1">
            <a:spLocks/>
          </p:cNvSpPr>
          <p:nvPr/>
        </p:nvSpPr>
        <p:spPr>
          <a:xfrm>
            <a:off x="7668796" y="5126407"/>
            <a:ext cx="2517020" cy="40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開発ラクすぎてワロタ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6" name="図 5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E97A4DFE-E888-C734-6B43-6BCEBAEAD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891" y="3046600"/>
            <a:ext cx="1780160" cy="16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13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>
            <a:extLst>
              <a:ext uri="{FF2B5EF4-FFF2-40B4-BE49-F238E27FC236}">
                <a16:creationId xmlns:a16="http://schemas.microsoft.com/office/drawing/2014/main" id="{2DB14A53-2EBB-1FE4-E3A0-486C0849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985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そのほかのメリット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3426324-42B5-F4B5-87B1-29B99970D9D7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–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さらっと解説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AC14CCE-7936-9D33-A225-7361391E80AC}"/>
              </a:ext>
            </a:extLst>
          </p:cNvPr>
          <p:cNvSpPr txBox="1"/>
          <p:nvPr/>
        </p:nvSpPr>
        <p:spPr>
          <a:xfrm>
            <a:off x="594610" y="1566661"/>
            <a:ext cx="1100277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b="1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■</a:t>
            </a:r>
            <a:r>
              <a:rPr lang="en-US" altLang="ja-JP" b="1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b="1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ファイルベースのルーティング</a:t>
            </a:r>
            <a:br>
              <a:rPr lang="en-US" altLang="ja-JP" b="1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r>
              <a:rPr lang="ja-JP" altLang="en-US" b="0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ページをファイルとフォルダの構造で管理できる直感的なルーティング方式。</a:t>
            </a:r>
            <a:br>
              <a:rPr lang="en-US" altLang="ja-JP" b="0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r>
              <a:rPr lang="ja-JP" altLang="en-US" b="0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コードベースの把握が容易になる。</a:t>
            </a:r>
            <a:br>
              <a:rPr lang="en-US" altLang="ja-JP" b="0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endParaRPr lang="en-US" altLang="ja-JP" dirty="0">
              <a:solidFill>
                <a:srgbClr val="29261B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l"/>
            <a:r>
              <a:rPr lang="ja-JP" altLang="en-US" b="1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■</a:t>
            </a:r>
            <a:r>
              <a:rPr lang="en-US" altLang="ja-JP" b="1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b="1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サーバーサイドレンダリング</a:t>
            </a:r>
            <a:r>
              <a:rPr lang="en-US" altLang="ja-JP" b="1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(</a:t>
            </a:r>
            <a:r>
              <a:rPr lang="en" altLang="ja-JP" b="1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SSR)</a:t>
            </a:r>
            <a:r>
              <a:rPr lang="ja-JP" altLang="en-US" b="1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とスタティックサイト生成</a:t>
            </a:r>
            <a:r>
              <a:rPr lang="en-US" altLang="ja-JP" b="1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(</a:t>
            </a:r>
            <a:r>
              <a:rPr lang="en" altLang="ja-JP" b="1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SSG)</a:t>
            </a:r>
            <a:br>
              <a:rPr lang="en" altLang="ja-JP" dirty="0">
                <a:solidFill>
                  <a:srgbClr val="29261B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r>
              <a:rPr lang="ja-JP" altLang="en-US" b="0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サーバーサイドでレンダリングすることで</a:t>
            </a:r>
            <a:r>
              <a:rPr lang="en" altLang="ja-JP" b="0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SEO</a:t>
            </a:r>
            <a:r>
              <a:rPr lang="ja-JP" altLang="en-US" b="0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対策とパフォーマンス向上が図れる。</a:t>
            </a:r>
            <a:br>
              <a:rPr lang="en-US" altLang="ja-JP" b="0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r>
              <a:rPr lang="ja-JP" altLang="en-US" b="0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また高速な静的サイトを構築可能。</a:t>
            </a:r>
            <a:br>
              <a:rPr lang="en-US" altLang="ja-JP" b="0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endParaRPr lang="ja-JP" altLang="en-US" b="0" i="0">
              <a:solidFill>
                <a:srgbClr val="29261B"/>
              </a:solidFill>
              <a:effectLst/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l"/>
            <a:r>
              <a:rPr lang="ja-JP" altLang="en-US" b="1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■インクリメンタルな静的再生成</a:t>
            </a:r>
            <a:r>
              <a:rPr lang="en-US" altLang="ja-JP" b="1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(</a:t>
            </a:r>
            <a:r>
              <a:rPr lang="en" altLang="ja-JP" b="1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ISR)</a:t>
            </a:r>
            <a:br>
              <a:rPr lang="en" altLang="ja-JP" dirty="0">
                <a:solidFill>
                  <a:srgbClr val="29261B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r>
              <a:rPr lang="ja-JP" altLang="en-US" b="0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静的サイトのパフォーマンスメリットを享受しながら、動的なコンテンツも柔軟に組み込める。</a:t>
            </a:r>
            <a:br>
              <a:rPr lang="en-US" altLang="ja-JP" b="0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endParaRPr lang="ja-JP" altLang="en-US" b="0" i="0">
              <a:solidFill>
                <a:srgbClr val="29261B"/>
              </a:solidFill>
              <a:effectLst/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l"/>
            <a:r>
              <a:rPr lang="ja-JP" altLang="en-US" b="1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■</a:t>
            </a:r>
            <a:r>
              <a:rPr lang="en-US" altLang="ja-JP" b="1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en" altLang="ja-JP" b="1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API Routes</a:t>
            </a:r>
            <a:br>
              <a:rPr lang="en" altLang="ja-JP" dirty="0">
                <a:solidFill>
                  <a:srgbClr val="29261B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r>
              <a:rPr lang="en" altLang="ja-JP" b="0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React</a:t>
            </a:r>
            <a:r>
              <a:rPr lang="ja-JP" altLang="en-US" b="0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アプリ内に</a:t>
            </a:r>
            <a:r>
              <a:rPr lang="en" altLang="ja-JP" b="0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API</a:t>
            </a:r>
            <a:r>
              <a:rPr lang="ja-JP" altLang="en-US" b="0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エンドポイントを実装できる。</a:t>
            </a:r>
            <a:br>
              <a:rPr lang="en-US" altLang="ja-JP" b="0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r>
              <a:rPr lang="ja-JP" altLang="en-US" b="0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フロントエンドとバックエンドの開発が統合される。</a:t>
            </a:r>
            <a:br>
              <a:rPr lang="en-US" altLang="ja-JP" b="0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endParaRPr lang="ja-JP" altLang="en-US" b="0" i="0">
              <a:solidFill>
                <a:srgbClr val="29261B"/>
              </a:solidFill>
              <a:effectLst/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l"/>
            <a:r>
              <a:rPr lang="ja-JP" altLang="en-US" b="1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■ゼロコンフィグの開発環境</a:t>
            </a:r>
            <a:br>
              <a:rPr lang="en-US" altLang="ja-JP" dirty="0">
                <a:solidFill>
                  <a:srgbClr val="29261B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r>
              <a:rPr lang="ja-JP" altLang="en-US" b="0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高速な統合開発環境がゼロコンフィグで利用可能。</a:t>
            </a:r>
            <a:br>
              <a:rPr lang="en-US" altLang="ja-JP" b="0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r>
              <a:rPr lang="ja-JP" altLang="en-US" b="0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本番でも自動的に最適化が行われる。</a:t>
            </a:r>
          </a:p>
        </p:txBody>
      </p:sp>
    </p:spTree>
    <p:extLst>
      <p:ext uri="{BB962C8B-B14F-4D97-AF65-F5344CB8AC3E}">
        <p14:creationId xmlns:p14="http://schemas.microsoft.com/office/powerpoint/2010/main" val="3235354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>
            <a:extLst>
              <a:ext uri="{FF2B5EF4-FFF2-40B4-BE49-F238E27FC236}">
                <a16:creationId xmlns:a16="http://schemas.microsoft.com/office/drawing/2014/main" id="{2DB14A53-2EBB-1FE4-E3A0-486C0849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985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そのほかのメリット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3426324-42B5-F4B5-87B1-29B99970D9D7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–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さらっと解説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AC14CCE-7936-9D33-A225-7361391E80AC}"/>
              </a:ext>
            </a:extLst>
          </p:cNvPr>
          <p:cNvSpPr txBox="1"/>
          <p:nvPr/>
        </p:nvSpPr>
        <p:spPr>
          <a:xfrm>
            <a:off x="594610" y="1566661"/>
            <a:ext cx="1100277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b="1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■</a:t>
            </a:r>
            <a:r>
              <a:rPr lang="en-US" altLang="ja-JP" b="1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b="1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ファイルベースのルーティング</a:t>
            </a:r>
            <a:br>
              <a:rPr lang="en-US" altLang="ja-JP" b="1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r>
              <a:rPr lang="ja-JP" altLang="en-US" b="0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ページをファイルとフォルダの構造で管理できる直感的なルーティング方式。</a:t>
            </a:r>
            <a:br>
              <a:rPr lang="en-US" altLang="ja-JP" b="0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r>
              <a:rPr lang="ja-JP" altLang="en-US" b="0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コードベースの把握が容易になる。</a:t>
            </a:r>
            <a:br>
              <a:rPr lang="en-US" altLang="ja-JP" b="0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endParaRPr lang="en-US" altLang="ja-JP" dirty="0">
              <a:solidFill>
                <a:srgbClr val="29261B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l"/>
            <a:r>
              <a:rPr lang="ja-JP" altLang="en-US" b="1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■</a:t>
            </a:r>
            <a:r>
              <a:rPr lang="en-US" altLang="ja-JP" b="1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b="1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サーバーサイドレンダリング</a:t>
            </a:r>
            <a:r>
              <a:rPr lang="en-US" altLang="ja-JP" b="1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(</a:t>
            </a:r>
            <a:r>
              <a:rPr lang="en" altLang="ja-JP" b="1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SSR)</a:t>
            </a:r>
            <a:r>
              <a:rPr lang="ja-JP" altLang="en-US" b="1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とスタティックサイト生成</a:t>
            </a:r>
            <a:r>
              <a:rPr lang="en-US" altLang="ja-JP" b="1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(</a:t>
            </a:r>
            <a:r>
              <a:rPr lang="en" altLang="ja-JP" b="1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SSG)</a:t>
            </a:r>
            <a:br>
              <a:rPr lang="en" altLang="ja-JP" dirty="0">
                <a:solidFill>
                  <a:srgbClr val="29261B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r>
              <a:rPr lang="ja-JP" altLang="en-US" b="0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サーバーサイドでレンダリングすることで</a:t>
            </a:r>
            <a:r>
              <a:rPr lang="en" altLang="ja-JP" b="0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SEO</a:t>
            </a:r>
            <a:r>
              <a:rPr lang="ja-JP" altLang="en-US" b="0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対策とパフォーマンス向上が図れる。</a:t>
            </a:r>
            <a:br>
              <a:rPr lang="en-US" altLang="ja-JP" b="0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r>
              <a:rPr lang="ja-JP" altLang="en-US" b="0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また高速な静的サイトを構築可能。</a:t>
            </a:r>
            <a:br>
              <a:rPr lang="en-US" altLang="ja-JP" b="0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endParaRPr lang="ja-JP" altLang="en-US" b="0" i="0">
              <a:solidFill>
                <a:srgbClr val="29261B"/>
              </a:solidFill>
              <a:effectLst/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l"/>
            <a:r>
              <a:rPr lang="ja-JP" altLang="en-US" b="1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■インクリメンタルな静的再生成</a:t>
            </a:r>
            <a:r>
              <a:rPr lang="en-US" altLang="ja-JP" b="1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(</a:t>
            </a:r>
            <a:r>
              <a:rPr lang="en" altLang="ja-JP" b="1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ISR)</a:t>
            </a:r>
            <a:br>
              <a:rPr lang="en" altLang="ja-JP" dirty="0">
                <a:solidFill>
                  <a:srgbClr val="29261B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r>
              <a:rPr lang="ja-JP" altLang="en-US" b="0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静的サイトのパフォーマンスメリットを享受しながら、動的なコンテンツも柔軟に組み込める。</a:t>
            </a:r>
            <a:br>
              <a:rPr lang="en-US" altLang="ja-JP" b="0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endParaRPr lang="ja-JP" altLang="en-US" b="0" i="0">
              <a:solidFill>
                <a:srgbClr val="29261B"/>
              </a:solidFill>
              <a:effectLst/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l"/>
            <a:r>
              <a:rPr lang="ja-JP" altLang="en-US" b="1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■</a:t>
            </a:r>
            <a:r>
              <a:rPr lang="en-US" altLang="ja-JP" b="1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en" altLang="ja-JP" b="1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API Routes</a:t>
            </a:r>
            <a:br>
              <a:rPr lang="en" altLang="ja-JP" dirty="0">
                <a:solidFill>
                  <a:srgbClr val="29261B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r>
              <a:rPr lang="en" altLang="ja-JP" b="0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React</a:t>
            </a:r>
            <a:r>
              <a:rPr lang="ja-JP" altLang="en-US" b="0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アプリ内に</a:t>
            </a:r>
            <a:r>
              <a:rPr lang="en" altLang="ja-JP" b="0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API</a:t>
            </a:r>
            <a:r>
              <a:rPr lang="ja-JP" altLang="en-US" b="0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エンドポイントを実装できる。</a:t>
            </a:r>
            <a:br>
              <a:rPr lang="en-US" altLang="ja-JP" b="0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r>
              <a:rPr lang="ja-JP" altLang="en-US" b="0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フロントエンドとバックエンドの開発が統合される。</a:t>
            </a:r>
            <a:br>
              <a:rPr lang="en-US" altLang="ja-JP" b="0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endParaRPr lang="ja-JP" altLang="en-US" b="0" i="0">
              <a:solidFill>
                <a:srgbClr val="29261B"/>
              </a:solidFill>
              <a:effectLst/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l"/>
            <a:r>
              <a:rPr lang="ja-JP" altLang="en-US" b="1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■ゼロコンフィグの開発環境</a:t>
            </a:r>
            <a:br>
              <a:rPr lang="en-US" altLang="ja-JP" dirty="0">
                <a:solidFill>
                  <a:srgbClr val="29261B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r>
              <a:rPr lang="ja-JP" altLang="en-US" b="0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高速な統合開発環境がゼロコンフィグで利用可能。</a:t>
            </a:r>
            <a:br>
              <a:rPr lang="en-US" altLang="ja-JP" b="0" i="0" dirty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r>
              <a:rPr lang="ja-JP" altLang="en-US" b="0" i="0">
                <a:solidFill>
                  <a:srgbClr val="29261B"/>
                </a:solidFill>
                <a:effectLst/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本番でも自動的に最適化が行われる。</a:t>
            </a:r>
          </a:p>
        </p:txBody>
      </p:sp>
      <p:sp>
        <p:nvSpPr>
          <p:cNvPr id="2" name="円形吹き出し 1">
            <a:extLst>
              <a:ext uri="{FF2B5EF4-FFF2-40B4-BE49-F238E27FC236}">
                <a16:creationId xmlns:a16="http://schemas.microsoft.com/office/drawing/2014/main" id="{C3045D93-D71A-46C2-308A-DB84E76C58FE}"/>
              </a:ext>
            </a:extLst>
          </p:cNvPr>
          <p:cNvSpPr/>
          <p:nvPr/>
        </p:nvSpPr>
        <p:spPr>
          <a:xfrm>
            <a:off x="5280448" y="1963903"/>
            <a:ext cx="4380711" cy="4213060"/>
          </a:xfrm>
          <a:prstGeom prst="wedgeEllipseCallout">
            <a:avLst>
              <a:gd name="adj1" fmla="val 47944"/>
              <a:gd name="adj2" fmla="val 46762"/>
            </a:avLst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ユーザーと開発者の体験が良いという話</a:t>
            </a:r>
            <a:endParaRPr kumimoji="1" lang="en-US" altLang="ja-JP" sz="2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772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2F151-F737-F0A5-F2DC-2337770C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4975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色々な記事があるので、ぜひ！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5" name="図 1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B7010037-B1E3-3071-D5D1-CEE3FEEB0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35" y="1823066"/>
            <a:ext cx="6959529" cy="429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81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1B39713-2268-DF17-0F93-83B8346E0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649" y="273862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うれしい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82772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>
            <a:extLst>
              <a:ext uri="{FF2B5EF4-FFF2-40B4-BE49-F238E27FC236}">
                <a16:creationId xmlns:a16="http://schemas.microsoft.com/office/drawing/2014/main" id="{2DB14A53-2EBB-1FE4-E3A0-486C0849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985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ここが良くない！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en-US" altLang="ja-JP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Next.js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3426324-42B5-F4B5-87B1-29B99970D9D7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–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さらっと解説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060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>
            <a:extLst>
              <a:ext uri="{FF2B5EF4-FFF2-40B4-BE49-F238E27FC236}">
                <a16:creationId xmlns:a16="http://schemas.microsoft.com/office/drawing/2014/main" id="{2DB14A53-2EBB-1FE4-E3A0-486C0849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985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ここが良くない！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en-US" altLang="ja-JP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Next.js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3426324-42B5-F4B5-87B1-29B99970D9D7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–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さらっと解説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4F0475AA-7F23-498B-8B9C-FABAEECD4D80}"/>
              </a:ext>
            </a:extLst>
          </p:cNvPr>
          <p:cNvSpPr/>
          <p:nvPr/>
        </p:nvSpPr>
        <p:spPr>
          <a:xfrm>
            <a:off x="1284554" y="2137718"/>
            <a:ext cx="3513322" cy="646705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サーバーコスト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3B2F2661-27EC-5011-C52E-5B1782CA14CB}"/>
              </a:ext>
            </a:extLst>
          </p:cNvPr>
          <p:cNvSpPr txBox="1">
            <a:spLocks/>
          </p:cNvSpPr>
          <p:nvPr/>
        </p:nvSpPr>
        <p:spPr>
          <a:xfrm>
            <a:off x="605094" y="4927716"/>
            <a:ext cx="4872242" cy="1772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サーバー前提なので、当然お金がかかる。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通常のサーバー代に加え、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Cloud Run </a:t>
            </a: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などのマネージドサービスを利用した場合、比較的高額な運用コストが発生する。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5" name="図 4" descr="写真, 座る, テーブル, 女性 が含まれている画像&#10;&#10;自動的に生成された説明">
            <a:extLst>
              <a:ext uri="{FF2B5EF4-FFF2-40B4-BE49-F238E27FC236}">
                <a16:creationId xmlns:a16="http://schemas.microsoft.com/office/drawing/2014/main" id="{37033278-737E-B261-5BBD-F0E29C16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840" y="2906730"/>
            <a:ext cx="1330750" cy="202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558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>
            <a:extLst>
              <a:ext uri="{FF2B5EF4-FFF2-40B4-BE49-F238E27FC236}">
                <a16:creationId xmlns:a16="http://schemas.microsoft.com/office/drawing/2014/main" id="{2DB14A53-2EBB-1FE4-E3A0-486C0849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985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ここが良くない！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en-US" altLang="ja-JP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Next.js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3426324-42B5-F4B5-87B1-29B99970D9D7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–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さらっと解説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4F0475AA-7F23-498B-8B9C-FABAEECD4D80}"/>
              </a:ext>
            </a:extLst>
          </p:cNvPr>
          <p:cNvSpPr/>
          <p:nvPr/>
        </p:nvSpPr>
        <p:spPr>
          <a:xfrm>
            <a:off x="1284554" y="2137718"/>
            <a:ext cx="3513322" cy="646705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サーバーコスト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3B2F2661-27EC-5011-C52E-5B1782CA14CB}"/>
              </a:ext>
            </a:extLst>
          </p:cNvPr>
          <p:cNvSpPr txBox="1">
            <a:spLocks/>
          </p:cNvSpPr>
          <p:nvPr/>
        </p:nvSpPr>
        <p:spPr>
          <a:xfrm>
            <a:off x="605094" y="4927716"/>
            <a:ext cx="4872242" cy="1772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サーバー前提なので、当然お金がかかる。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通常のサーバー代に加え、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Cloud Run </a:t>
            </a: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などのマネージドサービスを利用した場合、比較的高額な運用コストが発生する。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2EACE799-4CDE-FB54-E95F-DAF6E7ECDC66}"/>
              </a:ext>
            </a:extLst>
          </p:cNvPr>
          <p:cNvSpPr/>
          <p:nvPr/>
        </p:nvSpPr>
        <p:spPr>
          <a:xfrm>
            <a:off x="7282827" y="2137718"/>
            <a:ext cx="3300810" cy="646705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多機能が故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02967004-75DF-2CC9-9C73-E6D1347DB46D}"/>
              </a:ext>
            </a:extLst>
          </p:cNvPr>
          <p:cNvSpPr txBox="1">
            <a:spLocks/>
          </p:cNvSpPr>
          <p:nvPr/>
        </p:nvSpPr>
        <p:spPr>
          <a:xfrm>
            <a:off x="7226585" y="5082489"/>
            <a:ext cx="3300809" cy="854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全てが出来るあまり、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何をどうしたらいいのか不明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5" name="図 4" descr="写真, 座る, テーブル, 女性 が含まれている画像&#10;&#10;自動的に生成された説明">
            <a:extLst>
              <a:ext uri="{FF2B5EF4-FFF2-40B4-BE49-F238E27FC236}">
                <a16:creationId xmlns:a16="http://schemas.microsoft.com/office/drawing/2014/main" id="{37033278-737E-B261-5BBD-F0E29C16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840" y="2906730"/>
            <a:ext cx="1330750" cy="2020986"/>
          </a:xfrm>
          <a:prstGeom prst="rect">
            <a:avLst/>
          </a:prstGeom>
        </p:spPr>
      </p:pic>
      <p:pic>
        <p:nvPicPr>
          <p:cNvPr id="8" name="図 7" descr="座る, クマ, 小さい, テディ が含まれている画像&#10;&#10;自動的に生成された説明">
            <a:extLst>
              <a:ext uri="{FF2B5EF4-FFF2-40B4-BE49-F238E27FC236}">
                <a16:creationId xmlns:a16="http://schemas.microsoft.com/office/drawing/2014/main" id="{7BE99BC4-E062-FA0E-0EA8-313658E29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360" y="2719825"/>
            <a:ext cx="2207891" cy="2207891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84FDCA-C436-ABD7-0493-3C7E5272C754}"/>
              </a:ext>
            </a:extLst>
          </p:cNvPr>
          <p:cNvSpPr txBox="1">
            <a:spLocks/>
          </p:cNvSpPr>
          <p:nvPr/>
        </p:nvSpPr>
        <p:spPr>
          <a:xfrm>
            <a:off x="9241437" y="3303081"/>
            <a:ext cx="1903052" cy="25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ドキュメント多すぎ・・・</a:t>
            </a:r>
            <a:endParaRPr lang="en-US" altLang="ja-JP" sz="10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7252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7B7226-1999-1515-FD97-ACDC8B3FF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754" y="3064769"/>
            <a:ext cx="8212491" cy="7284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インフラを考える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25891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9DCB281-01F1-AE8E-5D21-E5BDC61CADAE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–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インフラを考える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12" name="図 11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F18DD539-1D0C-8CC1-63B2-E9AF166B8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293" y="1724099"/>
            <a:ext cx="8133413" cy="4547514"/>
          </a:xfrm>
          <a:prstGeom prst="rect">
            <a:avLst/>
          </a:prstGeom>
        </p:spPr>
      </p:pic>
      <p:sp>
        <p:nvSpPr>
          <p:cNvPr id="13" name="タイトル 1">
            <a:extLst>
              <a:ext uri="{FF2B5EF4-FFF2-40B4-BE49-F238E27FC236}">
                <a16:creationId xmlns:a16="http://schemas.microsoft.com/office/drawing/2014/main" id="{3F4E04A6-0D5B-87EF-A361-6B3A00593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985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AWS </a:t>
            </a:r>
            <a:r>
              <a:rPr kumimoji="1" lang="en-US" altLang="ja-JP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Lightsail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を採用</a:t>
            </a:r>
          </a:p>
        </p:txBody>
      </p:sp>
    </p:spTree>
    <p:extLst>
      <p:ext uri="{BB962C8B-B14F-4D97-AF65-F5344CB8AC3E}">
        <p14:creationId xmlns:p14="http://schemas.microsoft.com/office/powerpoint/2010/main" val="1770852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>
            <a:extLst>
              <a:ext uri="{FF2B5EF4-FFF2-40B4-BE49-F238E27FC236}">
                <a16:creationId xmlns:a16="http://schemas.microsoft.com/office/drawing/2014/main" id="{2DB14A53-2EBB-1FE4-E3A0-486C0849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985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Lightsail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を採用した理由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3426324-42B5-F4B5-87B1-29B99970D9D7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–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さらっと解説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9151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>
            <a:extLst>
              <a:ext uri="{FF2B5EF4-FFF2-40B4-BE49-F238E27FC236}">
                <a16:creationId xmlns:a16="http://schemas.microsoft.com/office/drawing/2014/main" id="{2DB14A53-2EBB-1FE4-E3A0-486C0849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985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Lightsail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を採用した理由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3426324-42B5-F4B5-87B1-29B99970D9D7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–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さらっと解説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4F0475AA-7F23-498B-8B9C-FABAEECD4D80}"/>
              </a:ext>
            </a:extLst>
          </p:cNvPr>
          <p:cNvSpPr/>
          <p:nvPr/>
        </p:nvSpPr>
        <p:spPr>
          <a:xfrm>
            <a:off x="1284554" y="2137718"/>
            <a:ext cx="3513322" cy="646705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メンバー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3B2F2661-27EC-5011-C52E-5B1782CA14CB}"/>
              </a:ext>
            </a:extLst>
          </p:cNvPr>
          <p:cNvSpPr txBox="1">
            <a:spLocks/>
          </p:cNvSpPr>
          <p:nvPr/>
        </p:nvSpPr>
        <p:spPr>
          <a:xfrm>
            <a:off x="605094" y="4847041"/>
            <a:ext cx="4872242" cy="1478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・やったことあった人が３人いた。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・月５０００円を目指して設計していた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・スケールする速度も入社人数に比例する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急速に増える予定はなかったため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6" name="図 5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94FAEAE1-4A38-0FD2-F842-913F37017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45" y="3057923"/>
            <a:ext cx="1780160" cy="16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899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>
            <a:extLst>
              <a:ext uri="{FF2B5EF4-FFF2-40B4-BE49-F238E27FC236}">
                <a16:creationId xmlns:a16="http://schemas.microsoft.com/office/drawing/2014/main" id="{2DB14A53-2EBB-1FE4-E3A0-486C0849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985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Lightsail</a:t>
            </a:r>
            <a:r>
              <a:rPr kumimoji="1"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を採用した理由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3426324-42B5-F4B5-87B1-29B99970D9D7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–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さらっと解説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4F0475AA-7F23-498B-8B9C-FABAEECD4D80}"/>
              </a:ext>
            </a:extLst>
          </p:cNvPr>
          <p:cNvSpPr/>
          <p:nvPr/>
        </p:nvSpPr>
        <p:spPr>
          <a:xfrm>
            <a:off x="1284554" y="2137718"/>
            <a:ext cx="3513322" cy="646705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メンバー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3B2F2661-27EC-5011-C52E-5B1782CA14CB}"/>
              </a:ext>
            </a:extLst>
          </p:cNvPr>
          <p:cNvSpPr txBox="1">
            <a:spLocks/>
          </p:cNvSpPr>
          <p:nvPr/>
        </p:nvSpPr>
        <p:spPr>
          <a:xfrm>
            <a:off x="605094" y="4847041"/>
            <a:ext cx="4872242" cy="1478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・やったことあった人が３人いた。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・月５０００円を目指して設計していた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・スケールする速度も入社人数に比例する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急速に増える予定はなかったため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2EACE799-4CDE-FB54-E95F-DAF6E7ECDC66}"/>
              </a:ext>
            </a:extLst>
          </p:cNvPr>
          <p:cNvSpPr/>
          <p:nvPr/>
        </p:nvSpPr>
        <p:spPr>
          <a:xfrm>
            <a:off x="7282827" y="2137718"/>
            <a:ext cx="3300810" cy="646705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固定料金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02967004-75DF-2CC9-9C73-E6D1347DB46D}"/>
              </a:ext>
            </a:extLst>
          </p:cNvPr>
          <p:cNvSpPr txBox="1">
            <a:spLocks/>
          </p:cNvSpPr>
          <p:nvPr/>
        </p:nvSpPr>
        <p:spPr>
          <a:xfrm>
            <a:off x="7226584" y="5082489"/>
            <a:ext cx="3791185" cy="854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費用が決まっている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稟議申請が上げやすい（本音）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6" name="図 5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94FAEAE1-4A38-0FD2-F842-913F37017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45" y="3057923"/>
            <a:ext cx="1780160" cy="1618938"/>
          </a:xfrm>
          <a:prstGeom prst="rect">
            <a:avLst/>
          </a:prstGeom>
        </p:spPr>
      </p:pic>
      <p:pic>
        <p:nvPicPr>
          <p:cNvPr id="12" name="図 11" descr="ケーキ, テーブル, 積み重ね, 座る が含まれている画像&#10;&#10;自動的に生成された説明">
            <a:extLst>
              <a:ext uri="{FF2B5EF4-FFF2-40B4-BE49-F238E27FC236}">
                <a16:creationId xmlns:a16="http://schemas.microsoft.com/office/drawing/2014/main" id="{E29C075E-D979-7D55-FE09-6233ED140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44" y="3057923"/>
            <a:ext cx="2554890" cy="196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64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7B7226-1999-1515-FD97-ACDC8B3FF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754" y="3064769"/>
            <a:ext cx="8212491" cy="7284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en-US" altLang="ja-JP" sz="4800" b="1" dirty="0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4800" b="1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kumimoji="1" lang="en-US" altLang="ja-JP" sz="4800" b="1" dirty="0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した！？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8637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2F151-F737-F0A5-F2DC-2337770C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想定読者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7B7226-1999-1515-FD97-ACDC8B3FF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45454"/>
            <a:ext cx="7145722" cy="4124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・アジャイルという言葉が分かる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ja-JP" altLang="en-US" sz="3600">
                <a:solidFill>
                  <a:schemeClr val="bg1">
                    <a:lumMod val="8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（詳しく触れません）</a:t>
            </a:r>
            <a:endParaRPr lang="en-US" altLang="ja-JP" sz="3600" dirty="0">
              <a:solidFill>
                <a:schemeClr val="bg1">
                  <a:lumMod val="8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・まだの人は色々本を読んで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趣味開発などで</a:t>
            </a:r>
            <a:r>
              <a:rPr kumimoji="1"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実践しよう！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AB501235-37E0-6153-AFEB-375B0E468A52}"/>
              </a:ext>
            </a:extLst>
          </p:cNvPr>
          <p:cNvSpPr txBox="1">
            <a:spLocks/>
          </p:cNvSpPr>
          <p:nvPr/>
        </p:nvSpPr>
        <p:spPr>
          <a:xfrm>
            <a:off x="4577250" y="5580993"/>
            <a:ext cx="3406673" cy="648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アジャイルサムライ</a:t>
            </a:r>
            <a:br>
              <a:rPr lang="en-US" altLang="ja-JP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</a:br>
            <a:r>
              <a:rPr lang="ja-JP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　　　─達人開発者への道</a:t>
            </a:r>
          </a:p>
        </p:txBody>
      </p:sp>
      <p:pic>
        <p:nvPicPr>
          <p:cNvPr id="12" name="図 11" descr="屋内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AC644900-E1A8-5541-CAAD-9F9913F0E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204" y="1361276"/>
            <a:ext cx="3406673" cy="490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99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2F151-F737-F0A5-F2DC-2337770C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今回のプロダクト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7B7226-1999-1515-FD97-ACDC8B3FF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63" y="2838103"/>
            <a:ext cx="4940300" cy="14692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こういうやつを</a:t>
            </a:r>
            <a:endParaRPr lang="en-US" altLang="ja-JP" sz="48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作っていく</a:t>
            </a:r>
            <a:r>
              <a:rPr lang="ja-JP" altLang="en-US" sz="4800" b="1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💪</a:t>
            </a:r>
            <a:endParaRPr lang="en-US" altLang="ja-JP" sz="4800" b="1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12" name="図 11" descr="ダイアグラム&#10;&#10;自動的に生成された説明">
            <a:extLst>
              <a:ext uri="{FF2B5EF4-FFF2-40B4-BE49-F238E27FC236}">
                <a16:creationId xmlns:a16="http://schemas.microsoft.com/office/drawing/2014/main" id="{5F96617B-11C5-5314-A122-317B4A7E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10" y="1690688"/>
            <a:ext cx="6531427" cy="4117383"/>
          </a:xfrm>
          <a:prstGeom prst="round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AE9AF0B-3D7B-3DD2-7D22-501D237F646F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9661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対象</a:t>
            </a:r>
          </a:p>
        </p:txBody>
      </p:sp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871DDC26-C7B6-AEB0-72BD-A13FE75AD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646" y="294610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・社員向けのサービス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・社外にはリリースしない</a:t>
            </a:r>
            <a:endParaRPr kumimoji="1"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194A513-96AA-7A9C-4777-1A42C4FEB274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3962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決まっていたこと（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⇒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仕様）</a:t>
            </a:r>
          </a:p>
        </p:txBody>
      </p:sp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871DDC26-C7B6-AEB0-72BD-A13FE75AD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646" y="1611045"/>
            <a:ext cx="10515600" cy="4647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・イベントを入力する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・全員の</a:t>
            </a: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ポイントを確認できる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・ランキング形式で表示できる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・管理者が全ての権限を持っている</a:t>
            </a:r>
            <a:endParaRPr kumimoji="1"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・会社のアカウントで</a:t>
            </a:r>
            <a:r>
              <a:rPr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SSO </a:t>
            </a: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認証できる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・会社で決めた大枠でポイントを登録できる</a:t>
            </a:r>
            <a:endParaRPr kumimoji="1"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・期間指定でポイント集計できる機能を作る</a:t>
            </a:r>
            <a:endParaRPr kumimoji="1" lang="ja-JP" altLang="en-US" sz="360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194A513-96AA-7A9C-4777-1A42C4FEB274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51966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決まっていたこと（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⇒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仕様）</a:t>
            </a:r>
          </a:p>
        </p:txBody>
      </p:sp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871DDC26-C7B6-AEB0-72BD-A13FE75AD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646" y="1611045"/>
            <a:ext cx="10515600" cy="4647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・イベントを入力する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・全員の</a:t>
            </a: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ポイントを確認できる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・ランキング形式で表示できる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・管理者が全ての権限を持っている</a:t>
            </a:r>
            <a:endParaRPr kumimoji="1"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・会社のアカウントで</a:t>
            </a:r>
            <a:r>
              <a:rPr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SSO </a:t>
            </a: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認証できる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・会社で決めた大枠でポイントを登録できる</a:t>
            </a:r>
            <a:endParaRPr kumimoji="1"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・期間指定でポイント集計できる機能を作る</a:t>
            </a:r>
            <a:endParaRPr kumimoji="1" lang="ja-JP" altLang="en-US" sz="360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194A513-96AA-7A9C-4777-1A42C4FEB274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4" name="円形吹き出し 3">
            <a:extLst>
              <a:ext uri="{FF2B5EF4-FFF2-40B4-BE49-F238E27FC236}">
                <a16:creationId xmlns:a16="http://schemas.microsoft.com/office/drawing/2014/main" id="{D9D9F557-1170-451F-CB55-4B5B5FED93BD}"/>
              </a:ext>
            </a:extLst>
          </p:cNvPr>
          <p:cNvSpPr/>
          <p:nvPr/>
        </p:nvSpPr>
        <p:spPr>
          <a:xfrm>
            <a:off x="5280448" y="1963903"/>
            <a:ext cx="4380711" cy="4213060"/>
          </a:xfrm>
          <a:prstGeom prst="wedgeEllipseCallout">
            <a:avLst>
              <a:gd name="adj1" fmla="val 47944"/>
              <a:gd name="adj2" fmla="val 46762"/>
            </a:avLst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一旦忘れて</a:t>
            </a:r>
            <a:r>
              <a:rPr kumimoji="1" lang="en-US" altLang="ja-JP" sz="2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OK</a:t>
            </a:r>
            <a:r>
              <a:rPr kumimoji="1" lang="ja-JP" altLang="en-US" sz="2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です</a:t>
            </a:r>
            <a:endParaRPr kumimoji="1" lang="en-US" altLang="ja-JP" sz="2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4627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>
            <a:extLst>
              <a:ext uri="{FF2B5EF4-FFF2-40B4-BE49-F238E27FC236}">
                <a16:creationId xmlns:a16="http://schemas.microsoft.com/office/drawing/2014/main" id="{5E10483F-AD64-BDE6-CBD5-63CA9B638FA5}"/>
              </a:ext>
            </a:extLst>
          </p:cNvPr>
          <p:cNvSpPr txBox="1">
            <a:spLocks/>
          </p:cNvSpPr>
          <p:nvPr/>
        </p:nvSpPr>
        <p:spPr>
          <a:xfrm>
            <a:off x="9099330" y="308482"/>
            <a:ext cx="507125" cy="1125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　　😞</a:t>
            </a: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F8EF194A-662D-DBB3-3CD5-292FA97B4BDC}"/>
              </a:ext>
            </a:extLst>
          </p:cNvPr>
          <p:cNvSpPr txBox="1">
            <a:spLocks/>
          </p:cNvSpPr>
          <p:nvPr/>
        </p:nvSpPr>
        <p:spPr>
          <a:xfrm>
            <a:off x="2426013" y="277348"/>
            <a:ext cx="66733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プロトタイピングの罠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10BC615-FEEE-A9A8-D5DE-9E83B9BDFB1D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13294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吹き出し 1">
            <a:extLst>
              <a:ext uri="{FF2B5EF4-FFF2-40B4-BE49-F238E27FC236}">
                <a16:creationId xmlns:a16="http://schemas.microsoft.com/office/drawing/2014/main" id="{089FE168-C1DB-B945-945B-961F3521479D}"/>
              </a:ext>
            </a:extLst>
          </p:cNvPr>
          <p:cNvSpPr/>
          <p:nvPr/>
        </p:nvSpPr>
        <p:spPr>
          <a:xfrm>
            <a:off x="859222" y="1923076"/>
            <a:ext cx="5096305" cy="3841620"/>
          </a:xfrm>
          <a:prstGeom prst="wedgeRoundRectCallout">
            <a:avLst>
              <a:gd name="adj1" fmla="val -46485"/>
              <a:gd name="adj2" fmla="val 57289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あとでリファクタをするし、一旦動けば開発は</a:t>
            </a:r>
            <a:r>
              <a:rPr lang="en-US" altLang="ja-JP" sz="3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OK</a:t>
            </a:r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！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4C231F7B-6E39-B337-EA0E-E32589D8BD40}"/>
              </a:ext>
            </a:extLst>
          </p:cNvPr>
          <p:cNvSpPr txBox="1">
            <a:spLocks/>
          </p:cNvSpPr>
          <p:nvPr/>
        </p:nvSpPr>
        <p:spPr>
          <a:xfrm>
            <a:off x="9099330" y="308482"/>
            <a:ext cx="507125" cy="1125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　　😞</a:t>
            </a:r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21DDE37-6149-4EFC-B741-ABB2F3F2D013}"/>
              </a:ext>
            </a:extLst>
          </p:cNvPr>
          <p:cNvSpPr txBox="1">
            <a:spLocks/>
          </p:cNvSpPr>
          <p:nvPr/>
        </p:nvSpPr>
        <p:spPr>
          <a:xfrm>
            <a:off x="2426013" y="277348"/>
            <a:ext cx="66733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プロトタイピングの罠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D2208D3-344C-EBEE-DF79-8710EAD7FEA1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3437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吹き出し 1">
            <a:extLst>
              <a:ext uri="{FF2B5EF4-FFF2-40B4-BE49-F238E27FC236}">
                <a16:creationId xmlns:a16="http://schemas.microsoft.com/office/drawing/2014/main" id="{089FE168-C1DB-B945-945B-961F3521479D}"/>
              </a:ext>
            </a:extLst>
          </p:cNvPr>
          <p:cNvSpPr/>
          <p:nvPr/>
        </p:nvSpPr>
        <p:spPr>
          <a:xfrm>
            <a:off x="859222" y="1923076"/>
            <a:ext cx="5096305" cy="3841620"/>
          </a:xfrm>
          <a:prstGeom prst="wedgeRoundRectCallout">
            <a:avLst>
              <a:gd name="adj1" fmla="val -46485"/>
              <a:gd name="adj2" fmla="val 57289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あとでリファクタをするし、一旦動けば開発は</a:t>
            </a:r>
            <a:r>
              <a:rPr lang="en-US" altLang="ja-JP" sz="3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OK</a:t>
            </a:r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！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A5E2E0-8BC8-F139-2DF4-C38DE3BE0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020926"/>
            <a:ext cx="5743492" cy="185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まあそういうもんか</a:t>
            </a:r>
            <a:r>
              <a:rPr lang="en-US" altLang="ja-JP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〜</a:t>
            </a:r>
          </a:p>
          <a:p>
            <a:pPr marL="0" indent="0"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第２フェーズとかでガッツリやるんだろうなあ</a:t>
            </a:r>
            <a:endParaRPr lang="en-US" altLang="ja-JP" sz="32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BD2E5A0-17D9-8B5A-9B83-2B63954884D2}"/>
              </a:ext>
            </a:extLst>
          </p:cNvPr>
          <p:cNvSpPr txBox="1"/>
          <p:nvPr/>
        </p:nvSpPr>
        <p:spPr>
          <a:xfrm>
            <a:off x="9376693" y="4085905"/>
            <a:ext cx="5685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🤨</a:t>
            </a:r>
            <a:endParaRPr lang="ja-JP" altLang="en-US" sz="2800"/>
          </a:p>
        </p:txBody>
      </p:sp>
      <p:sp>
        <p:nvSpPr>
          <p:cNvPr id="15" name="タイトル 1">
            <a:extLst>
              <a:ext uri="{FF2B5EF4-FFF2-40B4-BE49-F238E27FC236}">
                <a16:creationId xmlns:a16="http://schemas.microsoft.com/office/drawing/2014/main" id="{9A876C93-C62E-DEB5-E097-DFC4FD882756}"/>
              </a:ext>
            </a:extLst>
          </p:cNvPr>
          <p:cNvSpPr txBox="1">
            <a:spLocks/>
          </p:cNvSpPr>
          <p:nvPr/>
        </p:nvSpPr>
        <p:spPr>
          <a:xfrm>
            <a:off x="9099330" y="308482"/>
            <a:ext cx="507125" cy="1125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　　😞</a:t>
            </a: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BEC8620C-C388-2601-ED9C-E89532AAF505}"/>
              </a:ext>
            </a:extLst>
          </p:cNvPr>
          <p:cNvSpPr txBox="1">
            <a:spLocks/>
          </p:cNvSpPr>
          <p:nvPr/>
        </p:nvSpPr>
        <p:spPr>
          <a:xfrm>
            <a:off x="2426013" y="277348"/>
            <a:ext cx="66733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プロトタイピングの罠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BA5F0A5-9CA8-A37F-6C9C-5E76AAB7AC65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02071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>
            <a:extLst>
              <a:ext uri="{FF2B5EF4-FFF2-40B4-BE49-F238E27FC236}">
                <a16:creationId xmlns:a16="http://schemas.microsoft.com/office/drawing/2014/main" id="{2DB14A53-2EBB-1FE4-E3A0-486C0849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　　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698185" y="3013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【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軽く解説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】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プロトタイピングとは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DD28089A-95D8-CBCC-A580-A82E5E10F626}"/>
              </a:ext>
            </a:extLst>
          </p:cNvPr>
          <p:cNvSpPr/>
          <p:nvPr/>
        </p:nvSpPr>
        <p:spPr>
          <a:xfrm>
            <a:off x="1838431" y="2012276"/>
            <a:ext cx="8515138" cy="2009543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＝試作モデル（プロトタイプ）を</a:t>
            </a:r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経て</a:t>
            </a:r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柔軟に軌道修正すること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63768E37-1596-0245-CFBC-10C9FCB9F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646" y="4336867"/>
            <a:ext cx="10515600" cy="21225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・作ってみてユーザーに見せ、反応を見て変える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・いきなり車を作るのではなく、まずは一輪車を</a:t>
            </a:r>
            <a:endParaRPr kumimoji="1"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kumimoji="1"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作って車にしていく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A428464-CEF0-9279-2320-033F0C7B3C82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50629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9A876C93-C62E-DEB5-E097-DFC4FD882756}"/>
              </a:ext>
            </a:extLst>
          </p:cNvPr>
          <p:cNvSpPr txBox="1">
            <a:spLocks/>
          </p:cNvSpPr>
          <p:nvPr/>
        </p:nvSpPr>
        <p:spPr>
          <a:xfrm>
            <a:off x="9099330" y="308482"/>
            <a:ext cx="507125" cy="1125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　　</a:t>
            </a:r>
            <a:endParaRPr lang="en-US" altLang="ja-JP" sz="48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endParaRPr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BEC8620C-C388-2601-ED9C-E89532AAF505}"/>
              </a:ext>
            </a:extLst>
          </p:cNvPr>
          <p:cNvSpPr txBox="1">
            <a:spLocks/>
          </p:cNvSpPr>
          <p:nvPr/>
        </p:nvSpPr>
        <p:spPr>
          <a:xfrm>
            <a:off x="2426013" y="277348"/>
            <a:ext cx="66733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なんだかんだ実装</a:t>
            </a: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28310F27-A808-958E-B070-DA7718620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02911"/>
            <a:ext cx="5743492" cy="138762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それっぽいアプリを作るぞ！</a:t>
            </a:r>
            <a:endParaRPr lang="en-US" altLang="ja-JP" sz="32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２週間（１スプリント）くらいで出来ればいいな</a:t>
            </a:r>
            <a:r>
              <a:rPr lang="en-US" altLang="ja-JP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…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DC239F6-30BE-023D-CB9E-2A64207AE975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0791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吹き出し 1">
            <a:extLst>
              <a:ext uri="{FF2B5EF4-FFF2-40B4-BE49-F238E27FC236}">
                <a16:creationId xmlns:a16="http://schemas.microsoft.com/office/drawing/2014/main" id="{089FE168-C1DB-B945-945B-961F3521479D}"/>
              </a:ext>
            </a:extLst>
          </p:cNvPr>
          <p:cNvSpPr/>
          <p:nvPr/>
        </p:nvSpPr>
        <p:spPr>
          <a:xfrm>
            <a:off x="6096000" y="2990538"/>
            <a:ext cx="5498892" cy="2841614"/>
          </a:xfrm>
          <a:prstGeom prst="wedgeRoundRectCallout">
            <a:avLst>
              <a:gd name="adj1" fmla="val 43227"/>
              <a:gd name="adj2" fmla="val 58608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なんかベトナムの提携先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にコーディング依頼するらしいよ！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5" name="タイトル 1">
            <a:extLst>
              <a:ext uri="{FF2B5EF4-FFF2-40B4-BE49-F238E27FC236}">
                <a16:creationId xmlns:a16="http://schemas.microsoft.com/office/drawing/2014/main" id="{9A876C93-C62E-DEB5-E097-DFC4FD882756}"/>
              </a:ext>
            </a:extLst>
          </p:cNvPr>
          <p:cNvSpPr txBox="1">
            <a:spLocks/>
          </p:cNvSpPr>
          <p:nvPr/>
        </p:nvSpPr>
        <p:spPr>
          <a:xfrm>
            <a:off x="9099330" y="308482"/>
            <a:ext cx="507125" cy="1125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　　</a:t>
            </a:r>
            <a:endParaRPr lang="en-US" altLang="ja-JP" sz="48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endParaRPr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BEC8620C-C388-2601-ED9C-E89532AAF505}"/>
              </a:ext>
            </a:extLst>
          </p:cNvPr>
          <p:cNvSpPr txBox="1">
            <a:spLocks/>
          </p:cNvSpPr>
          <p:nvPr/>
        </p:nvSpPr>
        <p:spPr>
          <a:xfrm>
            <a:off x="2426013" y="277348"/>
            <a:ext cx="66733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なんだかんだ実装</a:t>
            </a: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28310F27-A808-958E-B070-DA7718620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02911"/>
            <a:ext cx="5743492" cy="138762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それっぽいアプリを作るぞ！</a:t>
            </a:r>
            <a:endParaRPr lang="en-US" altLang="ja-JP" sz="32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２週間（１スプリント）くらいで出来ればいいな</a:t>
            </a:r>
            <a:r>
              <a:rPr lang="en-US" altLang="ja-JP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…</a:t>
            </a:r>
          </a:p>
        </p:txBody>
      </p:sp>
      <p:pic>
        <p:nvPicPr>
          <p:cNvPr id="9" name="図 8" descr="Web サイト&#10;&#10;低い精度で自動的に生成された説明">
            <a:extLst>
              <a:ext uri="{FF2B5EF4-FFF2-40B4-BE49-F238E27FC236}">
                <a16:creationId xmlns:a16="http://schemas.microsoft.com/office/drawing/2014/main" id="{705AF3FF-58E2-1727-80CD-FE3BDE5E0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0"/>
          <a:stretch/>
        </p:blipFill>
        <p:spPr>
          <a:xfrm>
            <a:off x="374932" y="2023672"/>
            <a:ext cx="5475065" cy="3476686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F9A75C3-8EAA-3E08-362F-B5C3A7DFFD93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6952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2F151-F737-F0A5-F2DC-2337770C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おしながき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7B7226-1999-1515-FD97-ACDC8B3FF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810" y="2156843"/>
            <a:ext cx="9551277" cy="4124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4800" b="1" dirty="0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4800" b="1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１</a:t>
            </a:r>
            <a:r>
              <a:rPr lang="en-US" altLang="ja-JP" sz="4800" b="1" dirty="0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はじまり</a:t>
            </a:r>
            <a:endParaRPr lang="en-US" altLang="ja-JP" sz="48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en-US" altLang="ja-JP" sz="4800" b="1" dirty="0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4800" b="1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２</a:t>
            </a:r>
            <a:r>
              <a:rPr lang="en-US" altLang="ja-JP" sz="4800" b="1" dirty="0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技術選定</a:t>
            </a:r>
            <a:endParaRPr lang="en-US" altLang="ja-JP" sz="48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en-US" altLang="ja-JP" sz="4800" b="1" dirty="0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4800" b="1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4800" b="1" dirty="0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lang="en-US" altLang="ja-JP" sz="48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en-US" altLang="ja-JP" sz="4800" b="1" dirty="0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4800" b="1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４</a:t>
            </a:r>
            <a:r>
              <a:rPr lang="en-US" altLang="ja-JP" sz="4800" b="1" dirty="0">
                <a:solidFill>
                  <a:srgbClr val="9CF0EB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今回で学んだこと</a:t>
            </a:r>
            <a:endParaRPr lang="en-US" altLang="ja-JP" sz="48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en-US" altLang="ja-JP" sz="4800" b="1" dirty="0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4800" b="1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５</a:t>
            </a:r>
            <a:r>
              <a:rPr lang="en-US" altLang="ja-JP" sz="4800" b="1" dirty="0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あとがき</a:t>
            </a:r>
            <a:endParaRPr lang="en-US" altLang="ja-JP" sz="48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0493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意思疎通の壁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38B90AA-DB4B-1D33-BB4D-95178E110676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15733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意思疎通の壁</a:t>
            </a:r>
          </a:p>
        </p:txBody>
      </p:sp>
      <p:pic>
        <p:nvPicPr>
          <p:cNvPr id="25" name="図 2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1541D342-AA2D-AA29-C782-C4374848C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891" y="1632107"/>
            <a:ext cx="796705" cy="796705"/>
          </a:xfrm>
          <a:prstGeom prst="roundRect">
            <a:avLst/>
          </a:prstGeom>
        </p:spPr>
      </p:pic>
      <p:sp>
        <p:nvSpPr>
          <p:cNvPr id="26" name="角丸四角形吹き出し 25">
            <a:extLst>
              <a:ext uri="{FF2B5EF4-FFF2-40B4-BE49-F238E27FC236}">
                <a16:creationId xmlns:a16="http://schemas.microsoft.com/office/drawing/2014/main" id="{FC8D7C65-9FF2-D3D6-F5F4-47547A99A26F}"/>
              </a:ext>
            </a:extLst>
          </p:cNvPr>
          <p:cNvSpPr/>
          <p:nvPr/>
        </p:nvSpPr>
        <p:spPr>
          <a:xfrm>
            <a:off x="1732606" y="1548300"/>
            <a:ext cx="7682459" cy="880919"/>
          </a:xfrm>
          <a:prstGeom prst="wedgeRoundRectCallout">
            <a:avLst>
              <a:gd name="adj1" fmla="val 53837"/>
              <a:gd name="adj2" fmla="val 30063"/>
              <a:gd name="adj3" fmla="val 16667"/>
            </a:avLst>
          </a:prstGeom>
          <a:solidFill>
            <a:schemeClr val="bg1">
              <a:lumMod val="95000"/>
              <a:alpha val="9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お願いしたい画面と</a:t>
            </a:r>
            <a:r>
              <a:rPr kumimoji="1"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機能のデザインができました、確認・実装をお願いします。</a:t>
            </a:r>
            <a:endParaRPr kumimoji="1"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（画面デザインを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Figma</a:t>
            </a:r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で共有）</a:t>
            </a:r>
            <a:endParaRPr kumimoji="1"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DFF0E9CE-801E-8EE2-99E5-DD927E591322}"/>
              </a:ext>
            </a:extLst>
          </p:cNvPr>
          <p:cNvSpPr txBox="1">
            <a:spLocks/>
          </p:cNvSpPr>
          <p:nvPr/>
        </p:nvSpPr>
        <p:spPr>
          <a:xfrm>
            <a:off x="9743522" y="2488065"/>
            <a:ext cx="797074" cy="34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ぼく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AC50123-F7EE-2EAB-33A2-8EDFA8522899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0381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意思疎通の壁</a:t>
            </a:r>
          </a:p>
        </p:txBody>
      </p:sp>
      <p:pic>
        <p:nvPicPr>
          <p:cNvPr id="25" name="図 2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1541D342-AA2D-AA29-C782-C4374848C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891" y="1632107"/>
            <a:ext cx="796705" cy="796705"/>
          </a:xfrm>
          <a:prstGeom prst="roundRect">
            <a:avLst/>
          </a:prstGeom>
        </p:spPr>
      </p:pic>
      <p:sp>
        <p:nvSpPr>
          <p:cNvPr id="26" name="角丸四角形吹き出し 25">
            <a:extLst>
              <a:ext uri="{FF2B5EF4-FFF2-40B4-BE49-F238E27FC236}">
                <a16:creationId xmlns:a16="http://schemas.microsoft.com/office/drawing/2014/main" id="{FC8D7C65-9FF2-D3D6-F5F4-47547A99A26F}"/>
              </a:ext>
            </a:extLst>
          </p:cNvPr>
          <p:cNvSpPr/>
          <p:nvPr/>
        </p:nvSpPr>
        <p:spPr>
          <a:xfrm>
            <a:off x="1732606" y="1548300"/>
            <a:ext cx="7682459" cy="880919"/>
          </a:xfrm>
          <a:prstGeom prst="wedgeRoundRectCallout">
            <a:avLst>
              <a:gd name="adj1" fmla="val 53837"/>
              <a:gd name="adj2" fmla="val 30063"/>
              <a:gd name="adj3" fmla="val 16667"/>
            </a:avLst>
          </a:prstGeom>
          <a:solidFill>
            <a:schemeClr val="bg1">
              <a:lumMod val="95000"/>
              <a:alpha val="9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お願いしたい画面と</a:t>
            </a:r>
            <a:r>
              <a:rPr kumimoji="1"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機能のデザインができました、確認・実装をお願いします。</a:t>
            </a:r>
            <a:endParaRPr kumimoji="1"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（画面デザインを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Figma</a:t>
            </a:r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で共有）</a:t>
            </a:r>
            <a:endParaRPr kumimoji="1"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DFF0E9CE-801E-8EE2-99E5-DD927E591322}"/>
              </a:ext>
            </a:extLst>
          </p:cNvPr>
          <p:cNvSpPr txBox="1">
            <a:spLocks/>
          </p:cNvSpPr>
          <p:nvPr/>
        </p:nvSpPr>
        <p:spPr>
          <a:xfrm>
            <a:off x="9743522" y="2488065"/>
            <a:ext cx="797074" cy="34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ぼく</a:t>
            </a:r>
          </a:p>
        </p:txBody>
      </p:sp>
      <p:pic>
        <p:nvPicPr>
          <p:cNvPr id="28" name="図 27" descr="図形, 円&#10;&#10;自動的に生成された説明">
            <a:extLst>
              <a:ext uri="{FF2B5EF4-FFF2-40B4-BE49-F238E27FC236}">
                <a16:creationId xmlns:a16="http://schemas.microsoft.com/office/drawing/2014/main" id="{F31A41D2-2C2C-7185-BC8B-CA2B46CF9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91" y="2868070"/>
            <a:ext cx="1029533" cy="1029533"/>
          </a:xfrm>
          <a:prstGeom prst="rect">
            <a:avLst/>
          </a:prstGeom>
        </p:spPr>
      </p:pic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1E28F6FB-AF33-0294-E59C-F4C1345BCE08}"/>
              </a:ext>
            </a:extLst>
          </p:cNvPr>
          <p:cNvSpPr txBox="1">
            <a:spLocks/>
          </p:cNvSpPr>
          <p:nvPr/>
        </p:nvSpPr>
        <p:spPr>
          <a:xfrm>
            <a:off x="1816414" y="3776894"/>
            <a:ext cx="653086" cy="31757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ｵﾌｼｮｱ</a:t>
            </a:r>
          </a:p>
        </p:txBody>
      </p:sp>
      <p:sp>
        <p:nvSpPr>
          <p:cNvPr id="30" name="角丸四角形吹き出し 29">
            <a:extLst>
              <a:ext uri="{FF2B5EF4-FFF2-40B4-BE49-F238E27FC236}">
                <a16:creationId xmlns:a16="http://schemas.microsoft.com/office/drawing/2014/main" id="{5C45D6EC-830A-3C56-95AD-A0D300EF707A}"/>
              </a:ext>
            </a:extLst>
          </p:cNvPr>
          <p:cNvSpPr/>
          <p:nvPr/>
        </p:nvSpPr>
        <p:spPr>
          <a:xfrm>
            <a:off x="2858137" y="2895975"/>
            <a:ext cx="7682459" cy="880919"/>
          </a:xfrm>
          <a:prstGeom prst="wedgeRoundRectCallout">
            <a:avLst>
              <a:gd name="adj1" fmla="val -54553"/>
              <a:gd name="adj2" fmla="val 38571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できました（爆速開発</a:t>
            </a:r>
            <a:r>
              <a:rPr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2h</a:t>
            </a:r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）（マジで速すぎる　シャア？）</a:t>
            </a:r>
            <a:endParaRPr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49B08FD-8151-0046-856B-9016575E82BA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62922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意思疎通の壁</a:t>
            </a:r>
          </a:p>
        </p:txBody>
      </p:sp>
      <p:pic>
        <p:nvPicPr>
          <p:cNvPr id="25" name="図 2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1541D342-AA2D-AA29-C782-C4374848C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891" y="1632107"/>
            <a:ext cx="796705" cy="796705"/>
          </a:xfrm>
          <a:prstGeom prst="roundRect">
            <a:avLst/>
          </a:prstGeom>
        </p:spPr>
      </p:pic>
      <p:sp>
        <p:nvSpPr>
          <p:cNvPr id="26" name="角丸四角形吹き出し 25">
            <a:extLst>
              <a:ext uri="{FF2B5EF4-FFF2-40B4-BE49-F238E27FC236}">
                <a16:creationId xmlns:a16="http://schemas.microsoft.com/office/drawing/2014/main" id="{FC8D7C65-9FF2-D3D6-F5F4-47547A99A26F}"/>
              </a:ext>
            </a:extLst>
          </p:cNvPr>
          <p:cNvSpPr/>
          <p:nvPr/>
        </p:nvSpPr>
        <p:spPr>
          <a:xfrm>
            <a:off x="1732606" y="1548300"/>
            <a:ext cx="7682459" cy="880919"/>
          </a:xfrm>
          <a:prstGeom prst="wedgeRoundRectCallout">
            <a:avLst>
              <a:gd name="adj1" fmla="val 53837"/>
              <a:gd name="adj2" fmla="val 30063"/>
              <a:gd name="adj3" fmla="val 16667"/>
            </a:avLst>
          </a:prstGeom>
          <a:solidFill>
            <a:schemeClr val="bg1">
              <a:lumMod val="95000"/>
              <a:alpha val="9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お願いしたい画面と</a:t>
            </a:r>
            <a:r>
              <a:rPr kumimoji="1"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機能のデザインができました、確認・実装をお願いします。</a:t>
            </a:r>
            <a:endParaRPr kumimoji="1"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（画面デザインを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Figma</a:t>
            </a:r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で共有）</a:t>
            </a:r>
            <a:endParaRPr kumimoji="1"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DFF0E9CE-801E-8EE2-99E5-DD927E591322}"/>
              </a:ext>
            </a:extLst>
          </p:cNvPr>
          <p:cNvSpPr txBox="1">
            <a:spLocks/>
          </p:cNvSpPr>
          <p:nvPr/>
        </p:nvSpPr>
        <p:spPr>
          <a:xfrm>
            <a:off x="9743522" y="2488065"/>
            <a:ext cx="797074" cy="34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ぼく</a:t>
            </a:r>
          </a:p>
        </p:txBody>
      </p:sp>
      <p:pic>
        <p:nvPicPr>
          <p:cNvPr id="28" name="図 27" descr="図形, 円&#10;&#10;自動的に生成された説明">
            <a:extLst>
              <a:ext uri="{FF2B5EF4-FFF2-40B4-BE49-F238E27FC236}">
                <a16:creationId xmlns:a16="http://schemas.microsoft.com/office/drawing/2014/main" id="{F31A41D2-2C2C-7185-BC8B-CA2B46CF9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91" y="2868070"/>
            <a:ext cx="1029533" cy="1029533"/>
          </a:xfrm>
          <a:prstGeom prst="rect">
            <a:avLst/>
          </a:prstGeom>
        </p:spPr>
      </p:pic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1E28F6FB-AF33-0294-E59C-F4C1345BCE08}"/>
              </a:ext>
            </a:extLst>
          </p:cNvPr>
          <p:cNvSpPr txBox="1">
            <a:spLocks/>
          </p:cNvSpPr>
          <p:nvPr/>
        </p:nvSpPr>
        <p:spPr>
          <a:xfrm>
            <a:off x="1816414" y="3776894"/>
            <a:ext cx="653086" cy="31757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ｵﾌｼｮｱ</a:t>
            </a:r>
          </a:p>
        </p:txBody>
      </p:sp>
      <p:sp>
        <p:nvSpPr>
          <p:cNvPr id="30" name="角丸四角形吹き出し 29">
            <a:extLst>
              <a:ext uri="{FF2B5EF4-FFF2-40B4-BE49-F238E27FC236}">
                <a16:creationId xmlns:a16="http://schemas.microsoft.com/office/drawing/2014/main" id="{5C45D6EC-830A-3C56-95AD-A0D300EF707A}"/>
              </a:ext>
            </a:extLst>
          </p:cNvPr>
          <p:cNvSpPr/>
          <p:nvPr/>
        </p:nvSpPr>
        <p:spPr>
          <a:xfrm>
            <a:off x="2858137" y="2895975"/>
            <a:ext cx="7682459" cy="880919"/>
          </a:xfrm>
          <a:prstGeom prst="wedgeRoundRectCallout">
            <a:avLst>
              <a:gd name="adj1" fmla="val -54553"/>
              <a:gd name="adj2" fmla="val 38571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できました（爆速開発</a:t>
            </a:r>
            <a:r>
              <a:rPr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2h</a:t>
            </a:r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）（マジで速すぎる　シャア？）</a:t>
            </a:r>
            <a:endParaRPr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9" name="図 8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8682C7D-3380-6A47-43A0-3C769FAAB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891" y="4133344"/>
            <a:ext cx="796705" cy="796705"/>
          </a:xfrm>
          <a:prstGeom prst="roundRect">
            <a:avLst/>
          </a:prstGeom>
        </p:spPr>
      </p:pic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75085834-DD50-D00E-8891-DE08F9B5F3CE}"/>
              </a:ext>
            </a:extLst>
          </p:cNvPr>
          <p:cNvSpPr/>
          <p:nvPr/>
        </p:nvSpPr>
        <p:spPr>
          <a:xfrm>
            <a:off x="1732606" y="4049537"/>
            <a:ext cx="7682459" cy="880919"/>
          </a:xfrm>
          <a:prstGeom prst="wedgeRoundRectCallout">
            <a:avLst>
              <a:gd name="adj1" fmla="val 53837"/>
              <a:gd name="adj2" fmla="val 30063"/>
              <a:gd name="adj3" fmla="val 16667"/>
            </a:avLst>
          </a:prstGeom>
          <a:solidFill>
            <a:schemeClr val="bg1">
              <a:lumMod val="95000"/>
              <a:alpha val="9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（一見要件を満たしているように思うが、機能要件は満たせていない）</a:t>
            </a:r>
            <a:endParaRPr kumimoji="1"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ええと、共通化した方が・・・あと機能要件は正確には〇〇です・・・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34EE144F-6ADA-E234-1996-9B80359B67BA}"/>
              </a:ext>
            </a:extLst>
          </p:cNvPr>
          <p:cNvSpPr txBox="1">
            <a:spLocks/>
          </p:cNvSpPr>
          <p:nvPr/>
        </p:nvSpPr>
        <p:spPr>
          <a:xfrm>
            <a:off x="9743522" y="4989302"/>
            <a:ext cx="797074" cy="34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ぼく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6846DA8-4677-0608-6916-24C3957402FE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5621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意思疎通の壁</a:t>
            </a:r>
          </a:p>
        </p:txBody>
      </p:sp>
      <p:pic>
        <p:nvPicPr>
          <p:cNvPr id="25" name="図 2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1541D342-AA2D-AA29-C782-C4374848C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891" y="1632107"/>
            <a:ext cx="796705" cy="796705"/>
          </a:xfrm>
          <a:prstGeom prst="roundRect">
            <a:avLst/>
          </a:prstGeom>
        </p:spPr>
      </p:pic>
      <p:sp>
        <p:nvSpPr>
          <p:cNvPr id="26" name="角丸四角形吹き出し 25">
            <a:extLst>
              <a:ext uri="{FF2B5EF4-FFF2-40B4-BE49-F238E27FC236}">
                <a16:creationId xmlns:a16="http://schemas.microsoft.com/office/drawing/2014/main" id="{FC8D7C65-9FF2-D3D6-F5F4-47547A99A26F}"/>
              </a:ext>
            </a:extLst>
          </p:cNvPr>
          <p:cNvSpPr/>
          <p:nvPr/>
        </p:nvSpPr>
        <p:spPr>
          <a:xfrm>
            <a:off x="1732606" y="1548300"/>
            <a:ext cx="7682459" cy="880919"/>
          </a:xfrm>
          <a:prstGeom prst="wedgeRoundRectCallout">
            <a:avLst>
              <a:gd name="adj1" fmla="val 53837"/>
              <a:gd name="adj2" fmla="val 30063"/>
              <a:gd name="adj3" fmla="val 16667"/>
            </a:avLst>
          </a:prstGeom>
          <a:solidFill>
            <a:schemeClr val="bg1">
              <a:lumMod val="95000"/>
              <a:alpha val="9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お願いしたい画面と</a:t>
            </a:r>
            <a:r>
              <a:rPr kumimoji="1"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機能のデザインができました、確認・実装をお願いします。</a:t>
            </a:r>
            <a:endParaRPr kumimoji="1"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（画面デザインを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Figma</a:t>
            </a:r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で共有）</a:t>
            </a:r>
            <a:endParaRPr kumimoji="1"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DFF0E9CE-801E-8EE2-99E5-DD927E591322}"/>
              </a:ext>
            </a:extLst>
          </p:cNvPr>
          <p:cNvSpPr txBox="1">
            <a:spLocks/>
          </p:cNvSpPr>
          <p:nvPr/>
        </p:nvSpPr>
        <p:spPr>
          <a:xfrm>
            <a:off x="9743522" y="2488065"/>
            <a:ext cx="797074" cy="34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ぼく</a:t>
            </a:r>
          </a:p>
        </p:txBody>
      </p:sp>
      <p:pic>
        <p:nvPicPr>
          <p:cNvPr id="28" name="図 27" descr="図形, 円&#10;&#10;自動的に生成された説明">
            <a:extLst>
              <a:ext uri="{FF2B5EF4-FFF2-40B4-BE49-F238E27FC236}">
                <a16:creationId xmlns:a16="http://schemas.microsoft.com/office/drawing/2014/main" id="{F31A41D2-2C2C-7185-BC8B-CA2B46CF9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91" y="2868070"/>
            <a:ext cx="1029533" cy="1029533"/>
          </a:xfrm>
          <a:prstGeom prst="rect">
            <a:avLst/>
          </a:prstGeom>
        </p:spPr>
      </p:pic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1E28F6FB-AF33-0294-E59C-F4C1345BCE08}"/>
              </a:ext>
            </a:extLst>
          </p:cNvPr>
          <p:cNvSpPr txBox="1">
            <a:spLocks/>
          </p:cNvSpPr>
          <p:nvPr/>
        </p:nvSpPr>
        <p:spPr>
          <a:xfrm>
            <a:off x="1816414" y="3776894"/>
            <a:ext cx="653086" cy="31757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ｵﾌｼｮｱ</a:t>
            </a:r>
          </a:p>
        </p:txBody>
      </p:sp>
      <p:sp>
        <p:nvSpPr>
          <p:cNvPr id="30" name="角丸四角形吹き出し 29">
            <a:extLst>
              <a:ext uri="{FF2B5EF4-FFF2-40B4-BE49-F238E27FC236}">
                <a16:creationId xmlns:a16="http://schemas.microsoft.com/office/drawing/2014/main" id="{5C45D6EC-830A-3C56-95AD-A0D300EF707A}"/>
              </a:ext>
            </a:extLst>
          </p:cNvPr>
          <p:cNvSpPr/>
          <p:nvPr/>
        </p:nvSpPr>
        <p:spPr>
          <a:xfrm>
            <a:off x="2858137" y="2895975"/>
            <a:ext cx="7682459" cy="880919"/>
          </a:xfrm>
          <a:prstGeom prst="wedgeRoundRectCallout">
            <a:avLst>
              <a:gd name="adj1" fmla="val -54553"/>
              <a:gd name="adj2" fmla="val 38571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できました（爆速開発</a:t>
            </a:r>
            <a:r>
              <a:rPr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2h</a:t>
            </a:r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）（マジで速すぎる　シャア？）</a:t>
            </a:r>
            <a:endParaRPr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9" name="図 8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8682C7D-3380-6A47-43A0-3C769FAAB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891" y="4133344"/>
            <a:ext cx="796705" cy="796705"/>
          </a:xfrm>
          <a:prstGeom prst="roundRect">
            <a:avLst/>
          </a:prstGeom>
        </p:spPr>
      </p:pic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75085834-DD50-D00E-8891-DE08F9B5F3CE}"/>
              </a:ext>
            </a:extLst>
          </p:cNvPr>
          <p:cNvSpPr/>
          <p:nvPr/>
        </p:nvSpPr>
        <p:spPr>
          <a:xfrm>
            <a:off x="1732606" y="4049537"/>
            <a:ext cx="7682459" cy="880919"/>
          </a:xfrm>
          <a:prstGeom prst="wedgeRoundRectCallout">
            <a:avLst>
              <a:gd name="adj1" fmla="val 53837"/>
              <a:gd name="adj2" fmla="val 30063"/>
              <a:gd name="adj3" fmla="val 16667"/>
            </a:avLst>
          </a:prstGeom>
          <a:solidFill>
            <a:schemeClr val="bg1">
              <a:lumMod val="95000"/>
              <a:alpha val="9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（一見要件を満たしているように思うが、機能要件は満たせていない）</a:t>
            </a:r>
            <a:endParaRPr kumimoji="1"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ええと、共通化した方が・・・あと機能要件は正確には〇〇です・・・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34EE144F-6ADA-E234-1996-9B80359B67BA}"/>
              </a:ext>
            </a:extLst>
          </p:cNvPr>
          <p:cNvSpPr txBox="1">
            <a:spLocks/>
          </p:cNvSpPr>
          <p:nvPr/>
        </p:nvSpPr>
        <p:spPr>
          <a:xfrm>
            <a:off x="9743522" y="4989302"/>
            <a:ext cx="797074" cy="34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ぼく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9D791B47-9BB3-8C86-05B0-686C17629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859" y="5398401"/>
            <a:ext cx="6961174" cy="1062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コミュニケーションが複雑になると、</a:t>
            </a:r>
            <a:endParaRPr kumimoji="1" lang="en-US" altLang="ja-JP" sz="24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状況に応じた意思疎通が難しくなっていく・・・</a:t>
            </a:r>
            <a:endParaRPr kumimoji="1" lang="en-US" altLang="ja-JP" sz="24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7241B82-AD1F-0B49-8742-7FA1F2496B1C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1996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吹き出し 1">
            <a:extLst>
              <a:ext uri="{FF2B5EF4-FFF2-40B4-BE49-F238E27FC236}">
                <a16:creationId xmlns:a16="http://schemas.microsoft.com/office/drawing/2014/main" id="{089FE168-C1DB-B945-945B-961F3521479D}"/>
              </a:ext>
            </a:extLst>
          </p:cNvPr>
          <p:cNvSpPr/>
          <p:nvPr/>
        </p:nvSpPr>
        <p:spPr>
          <a:xfrm>
            <a:off x="859222" y="1923076"/>
            <a:ext cx="5096305" cy="3841620"/>
          </a:xfrm>
          <a:prstGeom prst="wedgeRoundRectCallout">
            <a:avLst>
              <a:gd name="adj1" fmla="val -46485"/>
              <a:gd name="adj2" fmla="val 57289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実装終わった</a:t>
            </a:r>
            <a:r>
              <a:rPr lang="en-US" altLang="ja-JP" sz="3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…</a:t>
            </a:r>
          </a:p>
          <a:p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コードは汚いけど、</a:t>
            </a:r>
            <a:endParaRPr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プロトタイプだし</a:t>
            </a:r>
            <a:r>
              <a:rPr lang="en-US" altLang="ja-JP" sz="3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…</a:t>
            </a: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BEC8620C-C388-2601-ED9C-E89532AAF505}"/>
              </a:ext>
            </a:extLst>
          </p:cNvPr>
          <p:cNvSpPr txBox="1">
            <a:spLocks/>
          </p:cNvSpPr>
          <p:nvPr/>
        </p:nvSpPr>
        <p:spPr>
          <a:xfrm>
            <a:off x="2144491" y="285482"/>
            <a:ext cx="76220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アジャイル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✖️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オフショア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0ED2C21-61D5-0C69-48A5-AB727A73AD96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55133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吹き出し 1">
            <a:extLst>
              <a:ext uri="{FF2B5EF4-FFF2-40B4-BE49-F238E27FC236}">
                <a16:creationId xmlns:a16="http://schemas.microsoft.com/office/drawing/2014/main" id="{089FE168-C1DB-B945-945B-961F3521479D}"/>
              </a:ext>
            </a:extLst>
          </p:cNvPr>
          <p:cNvSpPr/>
          <p:nvPr/>
        </p:nvSpPr>
        <p:spPr>
          <a:xfrm>
            <a:off x="859222" y="1923076"/>
            <a:ext cx="5096305" cy="3841620"/>
          </a:xfrm>
          <a:prstGeom prst="wedgeRoundRectCallout">
            <a:avLst>
              <a:gd name="adj1" fmla="val -46485"/>
              <a:gd name="adj2" fmla="val 57289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実装終わった</a:t>
            </a:r>
            <a:r>
              <a:rPr lang="en-US" altLang="ja-JP" sz="3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…</a:t>
            </a:r>
          </a:p>
          <a:p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コードは汚いけど、</a:t>
            </a:r>
            <a:endParaRPr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プロトタイプだし</a:t>
            </a:r>
            <a:r>
              <a:rPr lang="en-US" altLang="ja-JP" sz="3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A5E2E0-8BC8-F139-2DF4-C38DE3BE0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3324572"/>
            <a:ext cx="5990897" cy="103862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納期短いし、</a:t>
            </a:r>
            <a:r>
              <a:rPr lang="en-US" altLang="ja-JP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RV</a:t>
            </a: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は軽くしたけど</a:t>
            </a:r>
            <a:r>
              <a:rPr lang="en-US" altLang="ja-JP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…</a:t>
            </a:r>
          </a:p>
          <a:p>
            <a:pPr marL="0" indent="0"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一応動いてるしマージしとくか</a:t>
            </a:r>
            <a:r>
              <a:rPr lang="en-US" altLang="ja-JP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…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A3020E5-7EF5-5D45-882B-5AAD4A082AC8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F29BAF9F-F537-FA47-910B-B83205983DEB}"/>
              </a:ext>
            </a:extLst>
          </p:cNvPr>
          <p:cNvSpPr txBox="1">
            <a:spLocks/>
          </p:cNvSpPr>
          <p:nvPr/>
        </p:nvSpPr>
        <p:spPr>
          <a:xfrm>
            <a:off x="2144491" y="285482"/>
            <a:ext cx="76220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アジャイル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✖️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オフショア</a:t>
            </a:r>
          </a:p>
        </p:txBody>
      </p:sp>
    </p:spTree>
    <p:extLst>
      <p:ext uri="{BB962C8B-B14F-4D97-AF65-F5344CB8AC3E}">
        <p14:creationId xmlns:p14="http://schemas.microsoft.com/office/powerpoint/2010/main" val="26777625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A5E2E0-8BC8-F139-2DF4-C38DE3BE0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02911"/>
            <a:ext cx="5743492" cy="1038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ﾊﾋﾟﾊﾋﾟﾊﾋﾟ</a:t>
            </a:r>
            <a:r>
              <a:rPr lang="en-US" altLang="ja-JP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〜〜〜</a:t>
            </a: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BEC8620C-C388-2601-ED9C-E89532AAF505}"/>
              </a:ext>
            </a:extLst>
          </p:cNvPr>
          <p:cNvSpPr txBox="1">
            <a:spLocks/>
          </p:cNvSpPr>
          <p:nvPr/>
        </p:nvSpPr>
        <p:spPr>
          <a:xfrm>
            <a:off x="2271437" y="277348"/>
            <a:ext cx="73681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リリースだ！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EDCC6D0-995A-8579-3820-F98982DF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16" y="2278295"/>
            <a:ext cx="4646951" cy="2613910"/>
          </a:xfrm>
          <a:prstGeom prst="rect">
            <a:avLst/>
          </a:prstGeom>
        </p:spPr>
      </p:pic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E5A5591C-6A8D-7E8E-B832-A1C57A53257B}"/>
              </a:ext>
            </a:extLst>
          </p:cNvPr>
          <p:cNvSpPr txBox="1">
            <a:spLocks/>
          </p:cNvSpPr>
          <p:nvPr/>
        </p:nvSpPr>
        <p:spPr>
          <a:xfrm>
            <a:off x="926892" y="4735955"/>
            <a:ext cx="3742544" cy="74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出典：</a:t>
            </a:r>
            <a:r>
              <a:rPr lang="en" altLang="ja-JP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https://</a:t>
            </a:r>
            <a:r>
              <a:rPr lang="en" altLang="ja-JP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x.gd</a:t>
            </a:r>
            <a:r>
              <a:rPr lang="en" altLang="ja-JP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/</a:t>
            </a:r>
            <a:r>
              <a:rPr lang="en" altLang="ja-JP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HtFQj</a:t>
            </a:r>
            <a:endParaRPr lang="en-US" altLang="ja-JP" sz="10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1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行きつけのペットショップが今日で閉店</a:t>
            </a:r>
            <a:r>
              <a:rPr lang="en-US" altLang="ja-JP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…</a:t>
            </a:r>
            <a:r>
              <a:rPr lang="ja-JP" altLang="en-US" sz="1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連れて帰りたい</a:t>
            </a:r>
            <a:r>
              <a:rPr lang="en" altLang="ja-JP" sz="1000" b="0" i="0" u="none" strike="noStrike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Hiragino Kaku Gothic ProN" panose="020B0300000000000000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@1Nssu</a:t>
            </a:r>
            <a:endParaRPr lang="en" altLang="ja-JP" sz="10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witterChirp"/>
              <a:ea typeface="Hiragino Kaku Gothic ProN" panose="020B0300000000000000" pitchFamily="34" charset="-128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027AEBE-9D03-AC27-A7F0-4F5D28DD273C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58647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A5E2E0-8BC8-F139-2DF4-C38DE3BE0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02911"/>
            <a:ext cx="5743492" cy="1038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ﾊﾋﾟﾊﾋﾟﾊﾋﾟ</a:t>
            </a:r>
            <a:r>
              <a:rPr lang="en-US" altLang="ja-JP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〜〜〜</a:t>
            </a: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BEC8620C-C388-2601-ED9C-E89532AAF505}"/>
              </a:ext>
            </a:extLst>
          </p:cNvPr>
          <p:cNvSpPr txBox="1">
            <a:spLocks/>
          </p:cNvSpPr>
          <p:nvPr/>
        </p:nvSpPr>
        <p:spPr>
          <a:xfrm>
            <a:off x="2271437" y="277348"/>
            <a:ext cx="73681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リリースだ！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EDCC6D0-995A-8579-3820-F98982DF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16" y="2278295"/>
            <a:ext cx="4646951" cy="2613910"/>
          </a:xfrm>
          <a:prstGeom prst="rect">
            <a:avLst/>
          </a:prstGeom>
        </p:spPr>
      </p:pic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E5A5591C-6A8D-7E8E-B832-A1C57A53257B}"/>
              </a:ext>
            </a:extLst>
          </p:cNvPr>
          <p:cNvSpPr txBox="1">
            <a:spLocks/>
          </p:cNvSpPr>
          <p:nvPr/>
        </p:nvSpPr>
        <p:spPr>
          <a:xfrm>
            <a:off x="926892" y="4735955"/>
            <a:ext cx="3742544" cy="74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出典：</a:t>
            </a:r>
            <a:r>
              <a:rPr lang="en" altLang="ja-JP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https://</a:t>
            </a:r>
            <a:r>
              <a:rPr lang="en" altLang="ja-JP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x.gd</a:t>
            </a:r>
            <a:r>
              <a:rPr lang="en" altLang="ja-JP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/</a:t>
            </a:r>
            <a:r>
              <a:rPr lang="en" altLang="ja-JP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HtFQj</a:t>
            </a:r>
            <a:endParaRPr lang="en-US" altLang="ja-JP" sz="10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1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行きつけのペットショップが今日で閉店</a:t>
            </a:r>
            <a:r>
              <a:rPr lang="en-US" altLang="ja-JP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…</a:t>
            </a:r>
            <a:r>
              <a:rPr lang="ja-JP" altLang="en-US" sz="1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連れて帰りたい</a:t>
            </a:r>
            <a:r>
              <a:rPr lang="en" altLang="ja-JP" sz="1000" b="0" i="0" u="none" strike="noStrike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Hiragino Kaku Gothic ProN" panose="020B0300000000000000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@1Nssu</a:t>
            </a:r>
            <a:endParaRPr lang="en" altLang="ja-JP" sz="10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witterChirp"/>
              <a:ea typeface="Hiragino Kaku Gothic ProN" panose="020B0300000000000000" pitchFamily="34" charset="-128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4" name="角丸四角形吹き出し 13">
            <a:extLst>
              <a:ext uri="{FF2B5EF4-FFF2-40B4-BE49-F238E27FC236}">
                <a16:creationId xmlns:a16="http://schemas.microsoft.com/office/drawing/2014/main" id="{8D69E7B8-AE2A-2EF6-EEE3-08EAF3484FEF}"/>
              </a:ext>
            </a:extLst>
          </p:cNvPr>
          <p:cNvSpPr/>
          <p:nvPr/>
        </p:nvSpPr>
        <p:spPr>
          <a:xfrm>
            <a:off x="5830014" y="2641538"/>
            <a:ext cx="5096305" cy="2704788"/>
          </a:xfrm>
          <a:prstGeom prst="wedgeRoundRectCallout">
            <a:avLst>
              <a:gd name="adj1" fmla="val 43227"/>
              <a:gd name="adj2" fmla="val 58397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社内リリースして</a:t>
            </a:r>
            <a:endParaRPr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使ってもらおう！！</a:t>
            </a:r>
            <a:endParaRPr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E75DDA4-D668-A198-35D0-94D5A4FAA4C3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38278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バグ！？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938E5AD-4B2A-4AD0-F5F1-A86176820A0E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1360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タイトル 1">
            <a:extLst>
              <a:ext uri="{FF2B5EF4-FFF2-40B4-BE49-F238E27FC236}">
                <a16:creationId xmlns:a16="http://schemas.microsoft.com/office/drawing/2014/main" id="{2DB14A53-2EBB-1FE4-E3A0-486C0849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985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⚠️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　　⚠️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注意！</a:t>
            </a:r>
          </a:p>
        </p:txBody>
      </p:sp>
    </p:spTree>
    <p:extLst>
      <p:ext uri="{BB962C8B-B14F-4D97-AF65-F5344CB8AC3E}">
        <p14:creationId xmlns:p14="http://schemas.microsoft.com/office/powerpoint/2010/main" val="38580914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バグ！？</a:t>
            </a:r>
          </a:p>
        </p:txBody>
      </p:sp>
      <p:pic>
        <p:nvPicPr>
          <p:cNvPr id="13" name="図 12" descr="図形, 円&#10;&#10;自動的に生成された説明">
            <a:extLst>
              <a:ext uri="{FF2B5EF4-FFF2-40B4-BE49-F238E27FC236}">
                <a16:creationId xmlns:a16="http://schemas.microsoft.com/office/drawing/2014/main" id="{1270D939-F300-56B0-076A-EDEAE3DD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91" y="1506113"/>
            <a:ext cx="1029533" cy="1029533"/>
          </a:xfrm>
          <a:prstGeom prst="rect">
            <a:avLst/>
          </a:prstGeom>
        </p:spPr>
      </p:pic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A093C666-3612-130F-39AC-E19804198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563" y="2421676"/>
            <a:ext cx="712787" cy="3175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同僚</a:t>
            </a:r>
            <a:endParaRPr kumimoji="1" lang="ja-JP" altLang="en-US" sz="180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3706B617-A398-34DE-CFF7-C6EF74D46100}"/>
              </a:ext>
            </a:extLst>
          </p:cNvPr>
          <p:cNvSpPr/>
          <p:nvPr/>
        </p:nvSpPr>
        <p:spPr>
          <a:xfrm>
            <a:off x="2858137" y="1534018"/>
            <a:ext cx="7682459" cy="880919"/>
          </a:xfrm>
          <a:prstGeom prst="wedgeRoundRectCallout">
            <a:avLst>
              <a:gd name="adj1" fmla="val -54553"/>
              <a:gd name="adj2" fmla="val 38571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なんか本番環境落ちたんだけど！？</a:t>
            </a:r>
            <a:endParaRPr kumimoji="1"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938E5AD-4B2A-4AD0-F5F1-A86176820A0E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53700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バグ！？</a:t>
            </a:r>
          </a:p>
        </p:txBody>
      </p:sp>
      <p:pic>
        <p:nvPicPr>
          <p:cNvPr id="13" name="図 12" descr="図形, 円&#10;&#10;自動的に生成された説明">
            <a:extLst>
              <a:ext uri="{FF2B5EF4-FFF2-40B4-BE49-F238E27FC236}">
                <a16:creationId xmlns:a16="http://schemas.microsoft.com/office/drawing/2014/main" id="{1270D939-F300-56B0-076A-EDEAE3DD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91" y="1506113"/>
            <a:ext cx="1029533" cy="1029533"/>
          </a:xfrm>
          <a:prstGeom prst="rect">
            <a:avLst/>
          </a:prstGeom>
        </p:spPr>
      </p:pic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A093C666-3612-130F-39AC-E19804198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563" y="2421676"/>
            <a:ext cx="712787" cy="3175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同僚</a:t>
            </a:r>
            <a:endParaRPr kumimoji="1" lang="ja-JP" altLang="en-US" sz="180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3706B617-A398-34DE-CFF7-C6EF74D46100}"/>
              </a:ext>
            </a:extLst>
          </p:cNvPr>
          <p:cNvSpPr/>
          <p:nvPr/>
        </p:nvSpPr>
        <p:spPr>
          <a:xfrm>
            <a:off x="2858137" y="1534018"/>
            <a:ext cx="7682459" cy="880919"/>
          </a:xfrm>
          <a:prstGeom prst="wedgeRoundRectCallout">
            <a:avLst>
              <a:gd name="adj1" fmla="val -54553"/>
              <a:gd name="adj2" fmla="val 38571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なんか本番環境落ちたんだけど！？</a:t>
            </a:r>
            <a:endParaRPr kumimoji="1"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18" name="図 1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38AB35A6-749F-B721-A32D-0EE4F9CBE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891" y="2967416"/>
            <a:ext cx="796705" cy="796705"/>
          </a:xfrm>
          <a:prstGeom prst="roundRect">
            <a:avLst/>
          </a:prstGeom>
        </p:spPr>
      </p:pic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E8A03863-F4B2-CB2C-6A0C-8A35658D8642}"/>
              </a:ext>
            </a:extLst>
          </p:cNvPr>
          <p:cNvSpPr/>
          <p:nvPr/>
        </p:nvSpPr>
        <p:spPr>
          <a:xfrm>
            <a:off x="1732606" y="2883609"/>
            <a:ext cx="7682459" cy="880919"/>
          </a:xfrm>
          <a:prstGeom prst="wedgeRoundRectCallout">
            <a:avLst>
              <a:gd name="adj1" fmla="val 53837"/>
              <a:gd name="adj2" fmla="val 30063"/>
              <a:gd name="adj3" fmla="val 16667"/>
            </a:avLst>
          </a:prstGeom>
          <a:solidFill>
            <a:schemeClr val="bg1">
              <a:lumMod val="95000"/>
              <a:alpha val="9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え、なんでだろ</a:t>
            </a:r>
            <a:r>
              <a:rPr kumimoji="1"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…</a:t>
            </a:r>
          </a:p>
          <a:p>
            <a:pPr algn="ctr"/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あ！？ビルド通ってないじゃん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92532175-B00F-CF75-DE95-84BCC2A26628}"/>
              </a:ext>
            </a:extLst>
          </p:cNvPr>
          <p:cNvSpPr txBox="1">
            <a:spLocks/>
          </p:cNvSpPr>
          <p:nvPr/>
        </p:nvSpPr>
        <p:spPr>
          <a:xfrm>
            <a:off x="9699656" y="3765723"/>
            <a:ext cx="885174" cy="3175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ぼく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4844922-4C69-6D5E-0626-081008B812EC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68231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バグ！？</a:t>
            </a:r>
          </a:p>
        </p:txBody>
      </p:sp>
      <p:pic>
        <p:nvPicPr>
          <p:cNvPr id="13" name="図 12" descr="図形, 円&#10;&#10;自動的に生成された説明">
            <a:extLst>
              <a:ext uri="{FF2B5EF4-FFF2-40B4-BE49-F238E27FC236}">
                <a16:creationId xmlns:a16="http://schemas.microsoft.com/office/drawing/2014/main" id="{1270D939-F300-56B0-076A-EDEAE3DD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91" y="1506113"/>
            <a:ext cx="1029533" cy="1029533"/>
          </a:xfrm>
          <a:prstGeom prst="rect">
            <a:avLst/>
          </a:prstGeom>
        </p:spPr>
      </p:pic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A093C666-3612-130F-39AC-E19804198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563" y="2421676"/>
            <a:ext cx="712787" cy="3175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同僚</a:t>
            </a:r>
            <a:endParaRPr kumimoji="1" lang="ja-JP" altLang="en-US" sz="180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3706B617-A398-34DE-CFF7-C6EF74D46100}"/>
              </a:ext>
            </a:extLst>
          </p:cNvPr>
          <p:cNvSpPr/>
          <p:nvPr/>
        </p:nvSpPr>
        <p:spPr>
          <a:xfrm>
            <a:off x="2858137" y="1534018"/>
            <a:ext cx="7682459" cy="880919"/>
          </a:xfrm>
          <a:prstGeom prst="wedgeRoundRectCallout">
            <a:avLst>
              <a:gd name="adj1" fmla="val -54553"/>
              <a:gd name="adj2" fmla="val 38571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なんか本番環境落ちたんだけど！？</a:t>
            </a:r>
            <a:endParaRPr kumimoji="1"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18" name="図 1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38AB35A6-749F-B721-A32D-0EE4F9CBE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891" y="2967416"/>
            <a:ext cx="796705" cy="796705"/>
          </a:xfrm>
          <a:prstGeom prst="roundRect">
            <a:avLst/>
          </a:prstGeom>
        </p:spPr>
      </p:pic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E8A03863-F4B2-CB2C-6A0C-8A35658D8642}"/>
              </a:ext>
            </a:extLst>
          </p:cNvPr>
          <p:cNvSpPr/>
          <p:nvPr/>
        </p:nvSpPr>
        <p:spPr>
          <a:xfrm>
            <a:off x="1732606" y="2883609"/>
            <a:ext cx="7682459" cy="880919"/>
          </a:xfrm>
          <a:prstGeom prst="wedgeRoundRectCallout">
            <a:avLst>
              <a:gd name="adj1" fmla="val 53837"/>
              <a:gd name="adj2" fmla="val 30063"/>
              <a:gd name="adj3" fmla="val 16667"/>
            </a:avLst>
          </a:prstGeom>
          <a:solidFill>
            <a:schemeClr val="bg1">
              <a:lumMod val="95000"/>
              <a:alpha val="9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え、なんでだろ</a:t>
            </a:r>
            <a:r>
              <a:rPr kumimoji="1"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…</a:t>
            </a:r>
          </a:p>
          <a:p>
            <a:pPr algn="ctr"/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あ！？ビルド通ってないじゃん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92532175-B00F-CF75-DE95-84BCC2A26628}"/>
              </a:ext>
            </a:extLst>
          </p:cNvPr>
          <p:cNvSpPr txBox="1">
            <a:spLocks/>
          </p:cNvSpPr>
          <p:nvPr/>
        </p:nvSpPr>
        <p:spPr>
          <a:xfrm>
            <a:off x="9699656" y="3765723"/>
            <a:ext cx="885174" cy="3175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ぼく</a:t>
            </a:r>
          </a:p>
        </p:txBody>
      </p:sp>
      <p:pic>
        <p:nvPicPr>
          <p:cNvPr id="21" name="図 20" descr="図形, 円&#10;&#10;自動的に生成された説明">
            <a:extLst>
              <a:ext uri="{FF2B5EF4-FFF2-40B4-BE49-F238E27FC236}">
                <a16:creationId xmlns:a16="http://schemas.microsoft.com/office/drawing/2014/main" id="{0CF1E9A9-209A-D36C-8C83-77CCD30D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91" y="4083299"/>
            <a:ext cx="1029533" cy="1029533"/>
          </a:xfrm>
          <a:prstGeom prst="rect">
            <a:avLst/>
          </a:prstGeom>
        </p:spPr>
      </p:pic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99F3266C-81B2-FD64-3483-BF8001851A46}"/>
              </a:ext>
            </a:extLst>
          </p:cNvPr>
          <p:cNvSpPr txBox="1">
            <a:spLocks/>
          </p:cNvSpPr>
          <p:nvPr/>
        </p:nvSpPr>
        <p:spPr>
          <a:xfrm>
            <a:off x="1816266" y="4992123"/>
            <a:ext cx="713046" cy="3175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同僚</a:t>
            </a:r>
          </a:p>
        </p:txBody>
      </p:sp>
      <p:sp>
        <p:nvSpPr>
          <p:cNvPr id="23" name="角丸四角形吹き出し 22">
            <a:extLst>
              <a:ext uri="{FF2B5EF4-FFF2-40B4-BE49-F238E27FC236}">
                <a16:creationId xmlns:a16="http://schemas.microsoft.com/office/drawing/2014/main" id="{440D9E2A-F110-471B-3E86-BA3ED3D56FDD}"/>
              </a:ext>
            </a:extLst>
          </p:cNvPr>
          <p:cNvSpPr/>
          <p:nvPr/>
        </p:nvSpPr>
        <p:spPr>
          <a:xfrm>
            <a:off x="2858137" y="4111204"/>
            <a:ext cx="7682459" cy="880919"/>
          </a:xfrm>
          <a:prstGeom prst="wedgeRoundRectCallout">
            <a:avLst>
              <a:gd name="adj1" fmla="val -54553"/>
              <a:gd name="adj2" fmla="val 38571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あぁ、普通にスペック不足か</a:t>
            </a:r>
            <a:r>
              <a:rPr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…</a:t>
            </a:r>
            <a:endParaRPr kumimoji="1"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ユニークユーザー増えたから落ちたんだ</a:t>
            </a:r>
            <a:r>
              <a:rPr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…</a:t>
            </a:r>
            <a:endParaRPr kumimoji="1"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1FB18C7-2F7F-1E98-6F54-BDB36589E45E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71848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バグ！？</a:t>
            </a:r>
          </a:p>
        </p:txBody>
      </p:sp>
      <p:pic>
        <p:nvPicPr>
          <p:cNvPr id="13" name="図 12" descr="図形, 円&#10;&#10;自動的に生成された説明">
            <a:extLst>
              <a:ext uri="{FF2B5EF4-FFF2-40B4-BE49-F238E27FC236}">
                <a16:creationId xmlns:a16="http://schemas.microsoft.com/office/drawing/2014/main" id="{1270D939-F300-56B0-076A-EDEAE3DD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91" y="1506113"/>
            <a:ext cx="1029533" cy="1029533"/>
          </a:xfrm>
          <a:prstGeom prst="rect">
            <a:avLst/>
          </a:prstGeom>
        </p:spPr>
      </p:pic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A093C666-3612-130F-39AC-E19804198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563" y="2421676"/>
            <a:ext cx="712787" cy="3175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同僚</a:t>
            </a:r>
            <a:endParaRPr kumimoji="1" lang="ja-JP" altLang="en-US" sz="180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3706B617-A398-34DE-CFF7-C6EF74D46100}"/>
              </a:ext>
            </a:extLst>
          </p:cNvPr>
          <p:cNvSpPr/>
          <p:nvPr/>
        </p:nvSpPr>
        <p:spPr>
          <a:xfrm>
            <a:off x="2858137" y="1534018"/>
            <a:ext cx="7682459" cy="880919"/>
          </a:xfrm>
          <a:prstGeom prst="wedgeRoundRectCallout">
            <a:avLst>
              <a:gd name="adj1" fmla="val -54553"/>
              <a:gd name="adj2" fmla="val 38571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なんか本番環境落ちたんだけど！？</a:t>
            </a:r>
            <a:endParaRPr kumimoji="1"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18" name="図 1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38AB35A6-749F-B721-A32D-0EE4F9CBE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891" y="2967416"/>
            <a:ext cx="796705" cy="796705"/>
          </a:xfrm>
          <a:prstGeom prst="roundRect">
            <a:avLst/>
          </a:prstGeom>
        </p:spPr>
      </p:pic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E8A03863-F4B2-CB2C-6A0C-8A35658D8642}"/>
              </a:ext>
            </a:extLst>
          </p:cNvPr>
          <p:cNvSpPr/>
          <p:nvPr/>
        </p:nvSpPr>
        <p:spPr>
          <a:xfrm>
            <a:off x="1732606" y="2883609"/>
            <a:ext cx="7682459" cy="880919"/>
          </a:xfrm>
          <a:prstGeom prst="wedgeRoundRectCallout">
            <a:avLst>
              <a:gd name="adj1" fmla="val 53837"/>
              <a:gd name="adj2" fmla="val 30063"/>
              <a:gd name="adj3" fmla="val 16667"/>
            </a:avLst>
          </a:prstGeom>
          <a:solidFill>
            <a:schemeClr val="bg1">
              <a:lumMod val="95000"/>
              <a:alpha val="9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え、なんでだろ</a:t>
            </a:r>
            <a:r>
              <a:rPr kumimoji="1"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…</a:t>
            </a:r>
          </a:p>
          <a:p>
            <a:pPr algn="ctr"/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あ！？ビルド通ってないじゃん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92532175-B00F-CF75-DE95-84BCC2A26628}"/>
              </a:ext>
            </a:extLst>
          </p:cNvPr>
          <p:cNvSpPr txBox="1">
            <a:spLocks/>
          </p:cNvSpPr>
          <p:nvPr/>
        </p:nvSpPr>
        <p:spPr>
          <a:xfrm>
            <a:off x="9699656" y="3765723"/>
            <a:ext cx="885174" cy="3175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ぼく</a:t>
            </a:r>
          </a:p>
        </p:txBody>
      </p:sp>
      <p:pic>
        <p:nvPicPr>
          <p:cNvPr id="21" name="図 20" descr="図形, 円&#10;&#10;自動的に生成された説明">
            <a:extLst>
              <a:ext uri="{FF2B5EF4-FFF2-40B4-BE49-F238E27FC236}">
                <a16:creationId xmlns:a16="http://schemas.microsoft.com/office/drawing/2014/main" id="{0CF1E9A9-209A-D36C-8C83-77CCD30D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91" y="4083299"/>
            <a:ext cx="1029533" cy="1029533"/>
          </a:xfrm>
          <a:prstGeom prst="rect">
            <a:avLst/>
          </a:prstGeom>
        </p:spPr>
      </p:pic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99F3266C-81B2-FD64-3483-BF8001851A46}"/>
              </a:ext>
            </a:extLst>
          </p:cNvPr>
          <p:cNvSpPr txBox="1">
            <a:spLocks/>
          </p:cNvSpPr>
          <p:nvPr/>
        </p:nvSpPr>
        <p:spPr>
          <a:xfrm>
            <a:off x="1823779" y="4998862"/>
            <a:ext cx="675571" cy="3175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同僚</a:t>
            </a:r>
          </a:p>
        </p:txBody>
      </p:sp>
      <p:sp>
        <p:nvSpPr>
          <p:cNvPr id="23" name="角丸四角形吹き出し 22">
            <a:extLst>
              <a:ext uri="{FF2B5EF4-FFF2-40B4-BE49-F238E27FC236}">
                <a16:creationId xmlns:a16="http://schemas.microsoft.com/office/drawing/2014/main" id="{440D9E2A-F110-471B-3E86-BA3ED3D56FDD}"/>
              </a:ext>
            </a:extLst>
          </p:cNvPr>
          <p:cNvSpPr/>
          <p:nvPr/>
        </p:nvSpPr>
        <p:spPr>
          <a:xfrm>
            <a:off x="2858137" y="4111204"/>
            <a:ext cx="7682459" cy="880919"/>
          </a:xfrm>
          <a:prstGeom prst="wedgeRoundRectCallout">
            <a:avLst>
              <a:gd name="adj1" fmla="val -54553"/>
              <a:gd name="adj2" fmla="val 38571"/>
              <a:gd name="adj3" fmla="val 16667"/>
            </a:avLst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あぁ、普通にスペック不足か</a:t>
            </a:r>
            <a:r>
              <a:rPr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…</a:t>
            </a:r>
            <a:endParaRPr kumimoji="1"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1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ユニークユーザー増えたから落ちたんだ</a:t>
            </a:r>
            <a:r>
              <a:rPr lang="en-US" altLang="ja-JP" sz="16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…</a:t>
            </a:r>
            <a:endParaRPr kumimoji="1" lang="en-US" altLang="ja-JP" sz="1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pic>
        <p:nvPicPr>
          <p:cNvPr id="24" name="図 23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5431E8F8-798B-37EF-D1BC-AA44C6193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891" y="5543315"/>
            <a:ext cx="796705" cy="796705"/>
          </a:xfrm>
          <a:prstGeom prst="roundRect">
            <a:avLst/>
          </a:prstGeom>
        </p:spPr>
      </p:pic>
      <p:sp>
        <p:nvSpPr>
          <p:cNvPr id="25" name="角丸四角形吹き出し 24">
            <a:extLst>
              <a:ext uri="{FF2B5EF4-FFF2-40B4-BE49-F238E27FC236}">
                <a16:creationId xmlns:a16="http://schemas.microsoft.com/office/drawing/2014/main" id="{E1689D23-8547-4624-10F4-35BC5EA545E0}"/>
              </a:ext>
            </a:extLst>
          </p:cNvPr>
          <p:cNvSpPr/>
          <p:nvPr/>
        </p:nvSpPr>
        <p:spPr>
          <a:xfrm>
            <a:off x="1672426" y="5459508"/>
            <a:ext cx="7682459" cy="880919"/>
          </a:xfrm>
          <a:prstGeom prst="wedgeRoundRectCallout">
            <a:avLst>
              <a:gd name="adj1" fmla="val 53837"/>
              <a:gd name="adj2" fmla="val 30063"/>
              <a:gd name="adj3" fmla="val 16667"/>
            </a:avLst>
          </a:prstGeom>
          <a:solidFill>
            <a:schemeClr val="bg1">
              <a:lumMod val="95000"/>
              <a:alpha val="90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えぇと、型直して、型定義めんどくさいよ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〜〜〜</a:t>
            </a:r>
          </a:p>
          <a:p>
            <a:pPr algn="ctr"/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リンターに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100</a:t>
            </a:r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個くらい怒られてない？全部直して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…</a:t>
            </a:r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（新章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無限改修編</a:t>
            </a: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突入）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6" name="コンテンツ プレースホルダー 2">
            <a:extLst>
              <a:ext uri="{FF2B5EF4-FFF2-40B4-BE49-F238E27FC236}">
                <a16:creationId xmlns:a16="http://schemas.microsoft.com/office/drawing/2014/main" id="{2A43F7BE-9F7F-931C-A3E2-C36E96777145}"/>
              </a:ext>
            </a:extLst>
          </p:cNvPr>
          <p:cNvSpPr txBox="1">
            <a:spLocks/>
          </p:cNvSpPr>
          <p:nvPr/>
        </p:nvSpPr>
        <p:spPr>
          <a:xfrm>
            <a:off x="9699656" y="6370813"/>
            <a:ext cx="885174" cy="3175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ぼく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4521B19-6FF8-3623-C15B-019DB2709CEB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6198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9A876C93-C62E-DEB5-E097-DFC4FD882756}"/>
              </a:ext>
            </a:extLst>
          </p:cNvPr>
          <p:cNvSpPr txBox="1">
            <a:spLocks/>
          </p:cNvSpPr>
          <p:nvPr/>
        </p:nvSpPr>
        <p:spPr>
          <a:xfrm>
            <a:off x="9099330" y="308482"/>
            <a:ext cx="507125" cy="1125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　　</a:t>
            </a:r>
            <a:endParaRPr lang="en-US" altLang="ja-JP" sz="48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endParaRPr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BEC8620C-C388-2601-ED9C-E89532AAF505}"/>
              </a:ext>
            </a:extLst>
          </p:cNvPr>
          <p:cNvSpPr txBox="1">
            <a:spLocks/>
          </p:cNvSpPr>
          <p:nvPr/>
        </p:nvSpPr>
        <p:spPr>
          <a:xfrm>
            <a:off x="604416" y="279551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オレたちの負債はこれからだ</a:t>
            </a:r>
          </a:p>
        </p:txBody>
      </p:sp>
      <p:sp>
        <p:nvSpPr>
          <p:cNvPr id="20" name="円形吹き出し 19">
            <a:extLst>
              <a:ext uri="{FF2B5EF4-FFF2-40B4-BE49-F238E27FC236}">
                <a16:creationId xmlns:a16="http://schemas.microsoft.com/office/drawing/2014/main" id="{E8A363E6-947F-E45F-B9C7-EA5CB0B1641F}"/>
              </a:ext>
            </a:extLst>
          </p:cNvPr>
          <p:cNvSpPr/>
          <p:nvPr/>
        </p:nvSpPr>
        <p:spPr>
          <a:xfrm>
            <a:off x="938760" y="2208049"/>
            <a:ext cx="3278208" cy="3221389"/>
          </a:xfrm>
          <a:prstGeom prst="wedgeEllipseCallout">
            <a:avLst>
              <a:gd name="adj1" fmla="val -39851"/>
              <a:gd name="adj2" fmla="val 46995"/>
            </a:avLst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仕様変わったんだけど・・・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B8FDE4E-1F9B-5F18-1B98-FCEA01C1867F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74247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9A876C93-C62E-DEB5-E097-DFC4FD882756}"/>
              </a:ext>
            </a:extLst>
          </p:cNvPr>
          <p:cNvSpPr txBox="1">
            <a:spLocks/>
          </p:cNvSpPr>
          <p:nvPr/>
        </p:nvSpPr>
        <p:spPr>
          <a:xfrm>
            <a:off x="9099330" y="308482"/>
            <a:ext cx="507125" cy="1125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　　</a:t>
            </a:r>
            <a:endParaRPr lang="en-US" altLang="ja-JP" sz="48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endParaRPr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BEC8620C-C388-2601-ED9C-E89532AAF505}"/>
              </a:ext>
            </a:extLst>
          </p:cNvPr>
          <p:cNvSpPr txBox="1">
            <a:spLocks/>
          </p:cNvSpPr>
          <p:nvPr/>
        </p:nvSpPr>
        <p:spPr>
          <a:xfrm>
            <a:off x="604416" y="279551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オレたちの負債はこれからだ</a:t>
            </a:r>
          </a:p>
        </p:txBody>
      </p:sp>
      <p:sp>
        <p:nvSpPr>
          <p:cNvPr id="20" name="円形吹き出し 19">
            <a:extLst>
              <a:ext uri="{FF2B5EF4-FFF2-40B4-BE49-F238E27FC236}">
                <a16:creationId xmlns:a16="http://schemas.microsoft.com/office/drawing/2014/main" id="{E8A363E6-947F-E45F-B9C7-EA5CB0B1641F}"/>
              </a:ext>
            </a:extLst>
          </p:cNvPr>
          <p:cNvSpPr/>
          <p:nvPr/>
        </p:nvSpPr>
        <p:spPr>
          <a:xfrm>
            <a:off x="938760" y="2208049"/>
            <a:ext cx="3278208" cy="3221389"/>
          </a:xfrm>
          <a:prstGeom prst="wedgeEllipseCallout">
            <a:avLst>
              <a:gd name="adj1" fmla="val -39851"/>
              <a:gd name="adj2" fmla="val 46995"/>
            </a:avLst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仕様変わったんだけど・・・</a:t>
            </a:r>
          </a:p>
        </p:txBody>
      </p:sp>
      <p:sp>
        <p:nvSpPr>
          <p:cNvPr id="23" name="円形吹き出し 22">
            <a:extLst>
              <a:ext uri="{FF2B5EF4-FFF2-40B4-BE49-F238E27FC236}">
                <a16:creationId xmlns:a16="http://schemas.microsoft.com/office/drawing/2014/main" id="{F010FEB4-5943-96BE-067D-8EBB9A5608B0}"/>
              </a:ext>
            </a:extLst>
          </p:cNvPr>
          <p:cNvSpPr/>
          <p:nvPr/>
        </p:nvSpPr>
        <p:spPr>
          <a:xfrm>
            <a:off x="2421981" y="4174761"/>
            <a:ext cx="1943930" cy="1871703"/>
          </a:xfrm>
          <a:prstGeom prst="wedgeEllipseCallout">
            <a:avLst>
              <a:gd name="adj1" fmla="val 26700"/>
              <a:gd name="adj2" fmla="val 60723"/>
            </a:avLst>
          </a:prstGeom>
          <a:solidFill>
            <a:srgbClr val="FFB8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共通化なしで</a:t>
            </a:r>
            <a:endParaRPr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全ファイル</a:t>
            </a:r>
            <a:endParaRPr kumimoji="1"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改修！？</a:t>
            </a:r>
            <a:endParaRPr kumimoji="1"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16BF7E0-7B97-1F42-C697-6CDD5E6D4724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31028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9A876C93-C62E-DEB5-E097-DFC4FD882756}"/>
              </a:ext>
            </a:extLst>
          </p:cNvPr>
          <p:cNvSpPr txBox="1">
            <a:spLocks/>
          </p:cNvSpPr>
          <p:nvPr/>
        </p:nvSpPr>
        <p:spPr>
          <a:xfrm>
            <a:off x="9099330" y="308482"/>
            <a:ext cx="507125" cy="1125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　　</a:t>
            </a:r>
            <a:endParaRPr lang="en-US" altLang="ja-JP" sz="48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endParaRPr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BEC8620C-C388-2601-ED9C-E89532AAF505}"/>
              </a:ext>
            </a:extLst>
          </p:cNvPr>
          <p:cNvSpPr txBox="1">
            <a:spLocks/>
          </p:cNvSpPr>
          <p:nvPr/>
        </p:nvSpPr>
        <p:spPr>
          <a:xfrm>
            <a:off x="604416" y="279551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オレたちの負債はこれからだ</a:t>
            </a:r>
          </a:p>
        </p:txBody>
      </p:sp>
      <p:sp>
        <p:nvSpPr>
          <p:cNvPr id="20" name="円形吹き出し 19">
            <a:extLst>
              <a:ext uri="{FF2B5EF4-FFF2-40B4-BE49-F238E27FC236}">
                <a16:creationId xmlns:a16="http://schemas.microsoft.com/office/drawing/2014/main" id="{E8A363E6-947F-E45F-B9C7-EA5CB0B1641F}"/>
              </a:ext>
            </a:extLst>
          </p:cNvPr>
          <p:cNvSpPr/>
          <p:nvPr/>
        </p:nvSpPr>
        <p:spPr>
          <a:xfrm>
            <a:off x="938760" y="2208049"/>
            <a:ext cx="3278208" cy="3221389"/>
          </a:xfrm>
          <a:prstGeom prst="wedgeEllipseCallout">
            <a:avLst>
              <a:gd name="adj1" fmla="val -39851"/>
              <a:gd name="adj2" fmla="val 46995"/>
            </a:avLst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仕様変わったんだけど・・・</a:t>
            </a:r>
          </a:p>
        </p:txBody>
      </p:sp>
      <p:sp>
        <p:nvSpPr>
          <p:cNvPr id="21" name="円形吹き出し 20">
            <a:extLst>
              <a:ext uri="{FF2B5EF4-FFF2-40B4-BE49-F238E27FC236}">
                <a16:creationId xmlns:a16="http://schemas.microsoft.com/office/drawing/2014/main" id="{BEBFC614-29A8-B160-2AEB-65E64273C5C2}"/>
              </a:ext>
            </a:extLst>
          </p:cNvPr>
          <p:cNvSpPr/>
          <p:nvPr/>
        </p:nvSpPr>
        <p:spPr>
          <a:xfrm>
            <a:off x="4696826" y="2208049"/>
            <a:ext cx="3278208" cy="3221389"/>
          </a:xfrm>
          <a:prstGeom prst="wedgeEllipseCallout">
            <a:avLst>
              <a:gd name="adj1" fmla="val -39851"/>
              <a:gd name="adj2" fmla="val 46995"/>
            </a:avLst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稟議フローも</a:t>
            </a:r>
            <a:endParaRPr kumimoji="1" lang="en-US" altLang="ja-JP" sz="2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kumimoji="1" lang="ja-JP" altLang="en-US" sz="2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組み込める？</a:t>
            </a:r>
            <a:endParaRPr kumimoji="1" lang="en-US" altLang="ja-JP" sz="2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3" name="円形吹き出し 22">
            <a:extLst>
              <a:ext uri="{FF2B5EF4-FFF2-40B4-BE49-F238E27FC236}">
                <a16:creationId xmlns:a16="http://schemas.microsoft.com/office/drawing/2014/main" id="{F010FEB4-5943-96BE-067D-8EBB9A5608B0}"/>
              </a:ext>
            </a:extLst>
          </p:cNvPr>
          <p:cNvSpPr/>
          <p:nvPr/>
        </p:nvSpPr>
        <p:spPr>
          <a:xfrm>
            <a:off x="2421981" y="4174761"/>
            <a:ext cx="1943930" cy="1871703"/>
          </a:xfrm>
          <a:prstGeom prst="wedgeEllipseCallout">
            <a:avLst>
              <a:gd name="adj1" fmla="val 26700"/>
              <a:gd name="adj2" fmla="val 60723"/>
            </a:avLst>
          </a:prstGeom>
          <a:solidFill>
            <a:srgbClr val="FFB8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共通化なしで</a:t>
            </a:r>
            <a:endParaRPr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全ファイル</a:t>
            </a:r>
            <a:endParaRPr kumimoji="1"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改修！？</a:t>
            </a:r>
            <a:endParaRPr kumimoji="1"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13C2043-1A0A-85CB-DDA1-AE8CCBFDF96D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630802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9A876C93-C62E-DEB5-E097-DFC4FD882756}"/>
              </a:ext>
            </a:extLst>
          </p:cNvPr>
          <p:cNvSpPr txBox="1">
            <a:spLocks/>
          </p:cNvSpPr>
          <p:nvPr/>
        </p:nvSpPr>
        <p:spPr>
          <a:xfrm>
            <a:off x="9099330" y="308482"/>
            <a:ext cx="507125" cy="1125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　　</a:t>
            </a:r>
            <a:endParaRPr lang="en-US" altLang="ja-JP" sz="48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endParaRPr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BEC8620C-C388-2601-ED9C-E89532AAF505}"/>
              </a:ext>
            </a:extLst>
          </p:cNvPr>
          <p:cNvSpPr txBox="1">
            <a:spLocks/>
          </p:cNvSpPr>
          <p:nvPr/>
        </p:nvSpPr>
        <p:spPr>
          <a:xfrm>
            <a:off x="604416" y="279551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オレたちの負債はこれからだ</a:t>
            </a:r>
          </a:p>
        </p:txBody>
      </p:sp>
      <p:sp>
        <p:nvSpPr>
          <p:cNvPr id="20" name="円形吹き出し 19">
            <a:extLst>
              <a:ext uri="{FF2B5EF4-FFF2-40B4-BE49-F238E27FC236}">
                <a16:creationId xmlns:a16="http://schemas.microsoft.com/office/drawing/2014/main" id="{E8A363E6-947F-E45F-B9C7-EA5CB0B1641F}"/>
              </a:ext>
            </a:extLst>
          </p:cNvPr>
          <p:cNvSpPr/>
          <p:nvPr/>
        </p:nvSpPr>
        <p:spPr>
          <a:xfrm>
            <a:off x="938760" y="2208049"/>
            <a:ext cx="3278208" cy="3221389"/>
          </a:xfrm>
          <a:prstGeom prst="wedgeEllipseCallout">
            <a:avLst>
              <a:gd name="adj1" fmla="val -39851"/>
              <a:gd name="adj2" fmla="val 46995"/>
            </a:avLst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仕様変わったんだけど・・・</a:t>
            </a:r>
          </a:p>
        </p:txBody>
      </p:sp>
      <p:sp>
        <p:nvSpPr>
          <p:cNvPr id="21" name="円形吹き出し 20">
            <a:extLst>
              <a:ext uri="{FF2B5EF4-FFF2-40B4-BE49-F238E27FC236}">
                <a16:creationId xmlns:a16="http://schemas.microsoft.com/office/drawing/2014/main" id="{BEBFC614-29A8-B160-2AEB-65E64273C5C2}"/>
              </a:ext>
            </a:extLst>
          </p:cNvPr>
          <p:cNvSpPr/>
          <p:nvPr/>
        </p:nvSpPr>
        <p:spPr>
          <a:xfrm>
            <a:off x="4696826" y="2208049"/>
            <a:ext cx="3278208" cy="3221389"/>
          </a:xfrm>
          <a:prstGeom prst="wedgeEllipseCallout">
            <a:avLst>
              <a:gd name="adj1" fmla="val -39851"/>
              <a:gd name="adj2" fmla="val 46995"/>
            </a:avLst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稟議フローも</a:t>
            </a:r>
            <a:endParaRPr kumimoji="1" lang="en-US" altLang="ja-JP" sz="2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kumimoji="1" lang="ja-JP" altLang="en-US" sz="2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組み込める？</a:t>
            </a:r>
            <a:endParaRPr kumimoji="1" lang="en-US" altLang="ja-JP" sz="2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3" name="円形吹き出し 22">
            <a:extLst>
              <a:ext uri="{FF2B5EF4-FFF2-40B4-BE49-F238E27FC236}">
                <a16:creationId xmlns:a16="http://schemas.microsoft.com/office/drawing/2014/main" id="{F010FEB4-5943-96BE-067D-8EBB9A5608B0}"/>
              </a:ext>
            </a:extLst>
          </p:cNvPr>
          <p:cNvSpPr/>
          <p:nvPr/>
        </p:nvSpPr>
        <p:spPr>
          <a:xfrm>
            <a:off x="2421981" y="4174761"/>
            <a:ext cx="1943930" cy="1871703"/>
          </a:xfrm>
          <a:prstGeom prst="wedgeEllipseCallout">
            <a:avLst>
              <a:gd name="adj1" fmla="val 26700"/>
              <a:gd name="adj2" fmla="val 60723"/>
            </a:avLst>
          </a:prstGeom>
          <a:solidFill>
            <a:srgbClr val="FFB8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共通化なしで</a:t>
            </a:r>
            <a:endParaRPr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全ファイル</a:t>
            </a:r>
            <a:endParaRPr kumimoji="1"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改修！？</a:t>
            </a:r>
            <a:endParaRPr kumimoji="1"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4" name="円形吹き出し 23">
            <a:extLst>
              <a:ext uri="{FF2B5EF4-FFF2-40B4-BE49-F238E27FC236}">
                <a16:creationId xmlns:a16="http://schemas.microsoft.com/office/drawing/2014/main" id="{7C54826F-F671-892C-FAD1-A43A9825053D}"/>
              </a:ext>
            </a:extLst>
          </p:cNvPr>
          <p:cNvSpPr/>
          <p:nvPr/>
        </p:nvSpPr>
        <p:spPr>
          <a:xfrm>
            <a:off x="6368386" y="4286106"/>
            <a:ext cx="1772106" cy="1760358"/>
          </a:xfrm>
          <a:prstGeom prst="wedgeEllipseCallout">
            <a:avLst>
              <a:gd name="adj1" fmla="val 26700"/>
              <a:gd name="adj2" fmla="val 60723"/>
            </a:avLst>
          </a:prstGeom>
          <a:solidFill>
            <a:srgbClr val="FFB8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状態が乱れてコードが追えない！</a:t>
            </a:r>
            <a:endParaRPr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94C9239-9EAE-0321-AE7F-842A62404803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5169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9A876C93-C62E-DEB5-E097-DFC4FD882756}"/>
              </a:ext>
            </a:extLst>
          </p:cNvPr>
          <p:cNvSpPr txBox="1">
            <a:spLocks/>
          </p:cNvSpPr>
          <p:nvPr/>
        </p:nvSpPr>
        <p:spPr>
          <a:xfrm>
            <a:off x="9099330" y="308482"/>
            <a:ext cx="507125" cy="1125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　　</a:t>
            </a:r>
            <a:endParaRPr lang="en-US" altLang="ja-JP" sz="48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endParaRPr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BEC8620C-C388-2601-ED9C-E89532AAF505}"/>
              </a:ext>
            </a:extLst>
          </p:cNvPr>
          <p:cNvSpPr txBox="1">
            <a:spLocks/>
          </p:cNvSpPr>
          <p:nvPr/>
        </p:nvSpPr>
        <p:spPr>
          <a:xfrm>
            <a:off x="604416" y="279551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オレたちの負債はこれからだ</a:t>
            </a:r>
          </a:p>
        </p:txBody>
      </p:sp>
      <p:sp>
        <p:nvSpPr>
          <p:cNvPr id="20" name="円形吹き出し 19">
            <a:extLst>
              <a:ext uri="{FF2B5EF4-FFF2-40B4-BE49-F238E27FC236}">
                <a16:creationId xmlns:a16="http://schemas.microsoft.com/office/drawing/2014/main" id="{E8A363E6-947F-E45F-B9C7-EA5CB0B1641F}"/>
              </a:ext>
            </a:extLst>
          </p:cNvPr>
          <p:cNvSpPr/>
          <p:nvPr/>
        </p:nvSpPr>
        <p:spPr>
          <a:xfrm>
            <a:off x="938760" y="2208049"/>
            <a:ext cx="3278208" cy="3221389"/>
          </a:xfrm>
          <a:prstGeom prst="wedgeEllipseCallout">
            <a:avLst>
              <a:gd name="adj1" fmla="val -39851"/>
              <a:gd name="adj2" fmla="val 46995"/>
            </a:avLst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仕様変わったんだけど・・・</a:t>
            </a:r>
          </a:p>
        </p:txBody>
      </p:sp>
      <p:sp>
        <p:nvSpPr>
          <p:cNvPr id="21" name="円形吹き出し 20">
            <a:extLst>
              <a:ext uri="{FF2B5EF4-FFF2-40B4-BE49-F238E27FC236}">
                <a16:creationId xmlns:a16="http://schemas.microsoft.com/office/drawing/2014/main" id="{BEBFC614-29A8-B160-2AEB-65E64273C5C2}"/>
              </a:ext>
            </a:extLst>
          </p:cNvPr>
          <p:cNvSpPr/>
          <p:nvPr/>
        </p:nvSpPr>
        <p:spPr>
          <a:xfrm>
            <a:off x="4696826" y="2208049"/>
            <a:ext cx="3278208" cy="3221389"/>
          </a:xfrm>
          <a:prstGeom prst="wedgeEllipseCallout">
            <a:avLst>
              <a:gd name="adj1" fmla="val -39851"/>
              <a:gd name="adj2" fmla="val 46995"/>
            </a:avLst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稟議フローも</a:t>
            </a:r>
            <a:endParaRPr kumimoji="1" lang="en-US" altLang="ja-JP" sz="2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kumimoji="1" lang="ja-JP" altLang="en-US" sz="2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組み込める？</a:t>
            </a:r>
            <a:endParaRPr kumimoji="1" lang="en-US" altLang="ja-JP" sz="2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2" name="円形吹き出し 21">
            <a:extLst>
              <a:ext uri="{FF2B5EF4-FFF2-40B4-BE49-F238E27FC236}">
                <a16:creationId xmlns:a16="http://schemas.microsoft.com/office/drawing/2014/main" id="{500A4D1E-7BEB-238D-E3FF-D6E5969E4BF6}"/>
              </a:ext>
            </a:extLst>
          </p:cNvPr>
          <p:cNvSpPr/>
          <p:nvPr/>
        </p:nvSpPr>
        <p:spPr>
          <a:xfrm>
            <a:off x="8305949" y="2208048"/>
            <a:ext cx="3278208" cy="3221389"/>
          </a:xfrm>
          <a:prstGeom prst="wedgeEllipseCallout">
            <a:avLst>
              <a:gd name="adj1" fmla="val -39851"/>
              <a:gd name="adj2" fmla="val 46995"/>
            </a:avLst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名刺画像アップロードできる？</a:t>
            </a:r>
            <a:endParaRPr kumimoji="1" lang="ja-JP" altLang="en-US" sz="2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3" name="円形吹き出し 22">
            <a:extLst>
              <a:ext uri="{FF2B5EF4-FFF2-40B4-BE49-F238E27FC236}">
                <a16:creationId xmlns:a16="http://schemas.microsoft.com/office/drawing/2014/main" id="{F010FEB4-5943-96BE-067D-8EBB9A5608B0}"/>
              </a:ext>
            </a:extLst>
          </p:cNvPr>
          <p:cNvSpPr/>
          <p:nvPr/>
        </p:nvSpPr>
        <p:spPr>
          <a:xfrm>
            <a:off x="2421981" y="4174761"/>
            <a:ext cx="1943930" cy="1871703"/>
          </a:xfrm>
          <a:prstGeom prst="wedgeEllipseCallout">
            <a:avLst>
              <a:gd name="adj1" fmla="val 26700"/>
              <a:gd name="adj2" fmla="val 60723"/>
            </a:avLst>
          </a:prstGeom>
          <a:solidFill>
            <a:srgbClr val="FFB8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共通化なしで</a:t>
            </a:r>
            <a:endParaRPr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全ファイル</a:t>
            </a:r>
            <a:endParaRPr kumimoji="1"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改修！？</a:t>
            </a:r>
            <a:endParaRPr kumimoji="1"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4" name="円形吹き出し 23">
            <a:extLst>
              <a:ext uri="{FF2B5EF4-FFF2-40B4-BE49-F238E27FC236}">
                <a16:creationId xmlns:a16="http://schemas.microsoft.com/office/drawing/2014/main" id="{7C54826F-F671-892C-FAD1-A43A9825053D}"/>
              </a:ext>
            </a:extLst>
          </p:cNvPr>
          <p:cNvSpPr/>
          <p:nvPr/>
        </p:nvSpPr>
        <p:spPr>
          <a:xfrm>
            <a:off x="6368386" y="4286106"/>
            <a:ext cx="1772106" cy="1760358"/>
          </a:xfrm>
          <a:prstGeom prst="wedgeEllipseCallout">
            <a:avLst>
              <a:gd name="adj1" fmla="val 26700"/>
              <a:gd name="adj2" fmla="val 60723"/>
            </a:avLst>
          </a:prstGeom>
          <a:solidFill>
            <a:srgbClr val="FFB8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状態が乱れてコードが追えない！</a:t>
            </a:r>
            <a:endParaRPr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6BA2E80-A54A-4E6C-5275-F965070FBCB6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11750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9A876C93-C62E-DEB5-E097-DFC4FD882756}"/>
              </a:ext>
            </a:extLst>
          </p:cNvPr>
          <p:cNvSpPr txBox="1">
            <a:spLocks/>
          </p:cNvSpPr>
          <p:nvPr/>
        </p:nvSpPr>
        <p:spPr>
          <a:xfrm>
            <a:off x="9099330" y="308482"/>
            <a:ext cx="507125" cy="1125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　　</a:t>
            </a:r>
            <a:endParaRPr lang="en-US" altLang="ja-JP" sz="48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endParaRPr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0" name="円形吹き出し 19">
            <a:extLst>
              <a:ext uri="{FF2B5EF4-FFF2-40B4-BE49-F238E27FC236}">
                <a16:creationId xmlns:a16="http://schemas.microsoft.com/office/drawing/2014/main" id="{E8A363E6-947F-E45F-B9C7-EA5CB0B1641F}"/>
              </a:ext>
            </a:extLst>
          </p:cNvPr>
          <p:cNvSpPr/>
          <p:nvPr/>
        </p:nvSpPr>
        <p:spPr>
          <a:xfrm>
            <a:off x="938760" y="2208049"/>
            <a:ext cx="3278208" cy="3221389"/>
          </a:xfrm>
          <a:prstGeom prst="wedgeEllipseCallout">
            <a:avLst>
              <a:gd name="adj1" fmla="val -39851"/>
              <a:gd name="adj2" fmla="val 46995"/>
            </a:avLst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仕様変わったんだけど・・・</a:t>
            </a:r>
          </a:p>
        </p:txBody>
      </p:sp>
      <p:sp>
        <p:nvSpPr>
          <p:cNvPr id="21" name="円形吹き出し 20">
            <a:extLst>
              <a:ext uri="{FF2B5EF4-FFF2-40B4-BE49-F238E27FC236}">
                <a16:creationId xmlns:a16="http://schemas.microsoft.com/office/drawing/2014/main" id="{BEBFC614-29A8-B160-2AEB-65E64273C5C2}"/>
              </a:ext>
            </a:extLst>
          </p:cNvPr>
          <p:cNvSpPr/>
          <p:nvPr/>
        </p:nvSpPr>
        <p:spPr>
          <a:xfrm>
            <a:off x="4696826" y="2208049"/>
            <a:ext cx="3278208" cy="3221389"/>
          </a:xfrm>
          <a:prstGeom prst="wedgeEllipseCallout">
            <a:avLst>
              <a:gd name="adj1" fmla="val -39851"/>
              <a:gd name="adj2" fmla="val 46995"/>
            </a:avLst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稟議フローも</a:t>
            </a:r>
            <a:endParaRPr kumimoji="1" lang="en-US" altLang="ja-JP" sz="2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kumimoji="1" lang="ja-JP" altLang="en-US" sz="2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組み込める？</a:t>
            </a:r>
            <a:endParaRPr kumimoji="1" lang="en-US" altLang="ja-JP" sz="2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2" name="円形吹き出し 21">
            <a:extLst>
              <a:ext uri="{FF2B5EF4-FFF2-40B4-BE49-F238E27FC236}">
                <a16:creationId xmlns:a16="http://schemas.microsoft.com/office/drawing/2014/main" id="{500A4D1E-7BEB-238D-E3FF-D6E5969E4BF6}"/>
              </a:ext>
            </a:extLst>
          </p:cNvPr>
          <p:cNvSpPr/>
          <p:nvPr/>
        </p:nvSpPr>
        <p:spPr>
          <a:xfrm>
            <a:off x="8305949" y="2208048"/>
            <a:ext cx="3278208" cy="3221389"/>
          </a:xfrm>
          <a:prstGeom prst="wedgeEllipseCallout">
            <a:avLst>
              <a:gd name="adj1" fmla="val -39851"/>
              <a:gd name="adj2" fmla="val 46995"/>
            </a:avLst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名刺画像アップロードできる？</a:t>
            </a:r>
            <a:endParaRPr kumimoji="1" lang="ja-JP" altLang="en-US" sz="2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3" name="円形吹き出し 22">
            <a:extLst>
              <a:ext uri="{FF2B5EF4-FFF2-40B4-BE49-F238E27FC236}">
                <a16:creationId xmlns:a16="http://schemas.microsoft.com/office/drawing/2014/main" id="{F010FEB4-5943-96BE-067D-8EBB9A5608B0}"/>
              </a:ext>
            </a:extLst>
          </p:cNvPr>
          <p:cNvSpPr/>
          <p:nvPr/>
        </p:nvSpPr>
        <p:spPr>
          <a:xfrm>
            <a:off x="2421981" y="4174761"/>
            <a:ext cx="1943930" cy="1871703"/>
          </a:xfrm>
          <a:prstGeom prst="wedgeEllipseCallout">
            <a:avLst>
              <a:gd name="adj1" fmla="val 26700"/>
              <a:gd name="adj2" fmla="val 60723"/>
            </a:avLst>
          </a:prstGeom>
          <a:solidFill>
            <a:srgbClr val="FFB8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共通化なしで</a:t>
            </a:r>
            <a:endParaRPr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全ファイル</a:t>
            </a:r>
            <a:endParaRPr kumimoji="1"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改修！？</a:t>
            </a:r>
            <a:endParaRPr kumimoji="1"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4" name="円形吹き出し 23">
            <a:extLst>
              <a:ext uri="{FF2B5EF4-FFF2-40B4-BE49-F238E27FC236}">
                <a16:creationId xmlns:a16="http://schemas.microsoft.com/office/drawing/2014/main" id="{7C54826F-F671-892C-FAD1-A43A9825053D}"/>
              </a:ext>
            </a:extLst>
          </p:cNvPr>
          <p:cNvSpPr/>
          <p:nvPr/>
        </p:nvSpPr>
        <p:spPr>
          <a:xfrm>
            <a:off x="6368386" y="4286106"/>
            <a:ext cx="1772106" cy="1760358"/>
          </a:xfrm>
          <a:prstGeom prst="wedgeEllipseCallout">
            <a:avLst>
              <a:gd name="adj1" fmla="val 26700"/>
              <a:gd name="adj2" fmla="val 60723"/>
            </a:avLst>
          </a:prstGeom>
          <a:solidFill>
            <a:srgbClr val="FFB8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状態が乱れてコードが追えない！</a:t>
            </a:r>
            <a:endParaRPr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5" name="円形吹き出し 24">
            <a:extLst>
              <a:ext uri="{FF2B5EF4-FFF2-40B4-BE49-F238E27FC236}">
                <a16:creationId xmlns:a16="http://schemas.microsoft.com/office/drawing/2014/main" id="{F9278995-BE1D-993A-500B-1E01718C4D82}"/>
              </a:ext>
            </a:extLst>
          </p:cNvPr>
          <p:cNvSpPr/>
          <p:nvPr/>
        </p:nvSpPr>
        <p:spPr>
          <a:xfrm>
            <a:off x="9945053" y="4328182"/>
            <a:ext cx="1772106" cy="1760358"/>
          </a:xfrm>
          <a:prstGeom prst="wedgeEllipseCallout">
            <a:avLst>
              <a:gd name="adj1" fmla="val 26700"/>
              <a:gd name="adj2" fmla="val 60723"/>
            </a:avLst>
          </a:prstGeom>
          <a:solidFill>
            <a:srgbClr val="FFB8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バケット</a:t>
            </a:r>
            <a:endParaRPr kumimoji="1"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追加・・・</a:t>
            </a:r>
            <a:endParaRPr kumimoji="1"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Fetch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処理を変えて・・・</a:t>
            </a:r>
            <a:endParaRPr kumimoji="1" lang="en-US" altLang="ja-JP" sz="14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CFF9DC7-C826-2F4F-984D-67DC9BBA11D3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886E5A2-5C82-7A93-2F5E-53153ABB9CEA}"/>
              </a:ext>
            </a:extLst>
          </p:cNvPr>
          <p:cNvSpPr txBox="1">
            <a:spLocks/>
          </p:cNvSpPr>
          <p:nvPr/>
        </p:nvSpPr>
        <p:spPr>
          <a:xfrm>
            <a:off x="604416" y="279551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オレたちの負債はこれからだ</a:t>
            </a:r>
          </a:p>
        </p:txBody>
      </p:sp>
    </p:spTree>
    <p:extLst>
      <p:ext uri="{BB962C8B-B14F-4D97-AF65-F5344CB8AC3E}">
        <p14:creationId xmlns:p14="http://schemas.microsoft.com/office/powerpoint/2010/main" val="185472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ABF02AB5-1C2D-626F-B714-E9E83657DF8D}"/>
              </a:ext>
            </a:extLst>
          </p:cNvPr>
          <p:cNvSpPr/>
          <p:nvPr/>
        </p:nvSpPr>
        <p:spPr>
          <a:xfrm>
            <a:off x="1838431" y="2012276"/>
            <a:ext cx="8515138" cy="2009543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全員がやりたくてやっています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2DB14A53-2EBB-1FE4-E3A0-486C0849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985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⚠️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　　⚠️</a:t>
            </a:r>
            <a:endParaRPr kumimoji="1"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D446B70B-39AA-7BCE-24F7-3249CA892803}"/>
              </a:ext>
            </a:extLst>
          </p:cNvPr>
          <p:cNvSpPr txBox="1">
            <a:spLocks/>
          </p:cNvSpPr>
          <p:nvPr/>
        </p:nvSpPr>
        <p:spPr>
          <a:xfrm>
            <a:off x="913646" y="285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注意！</a:t>
            </a:r>
          </a:p>
        </p:txBody>
      </p:sp>
    </p:spTree>
    <p:extLst>
      <p:ext uri="{BB962C8B-B14F-4D97-AF65-F5344CB8AC3E}">
        <p14:creationId xmlns:p14="http://schemas.microsoft.com/office/powerpoint/2010/main" val="28499380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9A876C93-C62E-DEB5-E097-DFC4FD882756}"/>
              </a:ext>
            </a:extLst>
          </p:cNvPr>
          <p:cNvSpPr txBox="1">
            <a:spLocks/>
          </p:cNvSpPr>
          <p:nvPr/>
        </p:nvSpPr>
        <p:spPr>
          <a:xfrm>
            <a:off x="9099330" y="308482"/>
            <a:ext cx="507125" cy="1125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　　</a:t>
            </a:r>
            <a:endParaRPr lang="en-US" altLang="ja-JP" sz="48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endParaRPr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BEC8620C-C388-2601-ED9C-E89532AAF505}"/>
              </a:ext>
            </a:extLst>
          </p:cNvPr>
          <p:cNvSpPr txBox="1">
            <a:spLocks/>
          </p:cNvSpPr>
          <p:nvPr/>
        </p:nvSpPr>
        <p:spPr>
          <a:xfrm>
            <a:off x="604416" y="279551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１個あったら３０個ある</a:t>
            </a: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28310F27-A808-958E-B070-DA7718620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501" y="1774307"/>
            <a:ext cx="10595547" cy="564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・型のミス</a:t>
            </a:r>
            <a:endParaRPr lang="en-US" altLang="ja-JP" sz="32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09C176-2C04-E844-10CF-EA6095070836}"/>
              </a:ext>
            </a:extLst>
          </p:cNvPr>
          <p:cNvSpPr txBox="1">
            <a:spLocks/>
          </p:cNvSpPr>
          <p:nvPr/>
        </p:nvSpPr>
        <p:spPr>
          <a:xfrm>
            <a:off x="759501" y="2338467"/>
            <a:ext cx="10595547" cy="564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・あらゆる型を許容した結果、想定しないエラー発生</a:t>
            </a:r>
            <a:endParaRPr lang="en-US" altLang="ja-JP" sz="32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5C16C870-BCD3-FE0A-28C6-549DC4738B9E}"/>
              </a:ext>
            </a:extLst>
          </p:cNvPr>
          <p:cNvSpPr txBox="1">
            <a:spLocks/>
          </p:cNvSpPr>
          <p:nvPr/>
        </p:nvSpPr>
        <p:spPr>
          <a:xfrm>
            <a:off x="745675" y="2929415"/>
            <a:ext cx="10595547" cy="564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・なんか</a:t>
            </a:r>
            <a:r>
              <a:rPr lang="en-US" altLang="ja-JP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useEffect</a:t>
            </a: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で要らない処理が自動で走ってる</a:t>
            </a:r>
            <a:endParaRPr lang="en-US" altLang="ja-JP" sz="32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B1ACC810-0A82-8C71-D1D9-A003CE677C2E}"/>
              </a:ext>
            </a:extLst>
          </p:cNvPr>
          <p:cNvSpPr txBox="1">
            <a:spLocks/>
          </p:cNvSpPr>
          <p:nvPr/>
        </p:nvSpPr>
        <p:spPr>
          <a:xfrm>
            <a:off x="745674" y="3460454"/>
            <a:ext cx="10595547" cy="564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・２回遷移したら、フラグの初期値が変わってる</a:t>
            </a:r>
            <a:endParaRPr lang="en-US" altLang="ja-JP" sz="32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16941BD4-62C4-90B4-B277-7BD20095B987}"/>
              </a:ext>
            </a:extLst>
          </p:cNvPr>
          <p:cNvSpPr txBox="1">
            <a:spLocks/>
          </p:cNvSpPr>
          <p:nvPr/>
        </p:nvSpPr>
        <p:spPr>
          <a:xfrm>
            <a:off x="745673" y="4046062"/>
            <a:ext cx="10595547" cy="564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・ドロップダウンの位置が何故かズレてる</a:t>
            </a:r>
            <a:endParaRPr lang="en-US" altLang="ja-JP" sz="32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EEB778D1-27D9-40DB-00F2-8A18C461C249}"/>
              </a:ext>
            </a:extLst>
          </p:cNvPr>
          <p:cNvSpPr txBox="1">
            <a:spLocks/>
          </p:cNvSpPr>
          <p:nvPr/>
        </p:nvSpPr>
        <p:spPr>
          <a:xfrm>
            <a:off x="759501" y="4631670"/>
            <a:ext cx="10595547" cy="564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・同じ機能なのに、画面別で挙動が変わってる</a:t>
            </a:r>
            <a:endParaRPr lang="en-US" altLang="ja-JP" sz="32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FFC95952-09D0-95C5-B119-EFC662F729F8}"/>
              </a:ext>
            </a:extLst>
          </p:cNvPr>
          <p:cNvSpPr txBox="1">
            <a:spLocks/>
          </p:cNvSpPr>
          <p:nvPr/>
        </p:nvSpPr>
        <p:spPr>
          <a:xfrm>
            <a:off x="4811843" y="5217277"/>
            <a:ext cx="592111" cy="1530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</a:t>
            </a:r>
            <a:endParaRPr lang="en-US" altLang="ja-JP" sz="32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</a:t>
            </a:r>
            <a:endParaRPr lang="en-US" altLang="ja-JP" sz="32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</a:t>
            </a:r>
            <a:endParaRPr lang="en-US" altLang="ja-JP" sz="32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4AD78DC-64A6-8752-EBE1-9D7FD086840D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３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成功した！？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28155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7B7226-1999-1515-FD97-ACDC8B3FF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754" y="3064769"/>
            <a:ext cx="8212491" cy="7284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ずっとつらい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61565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7B7226-1999-1515-FD97-ACDC8B3FF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754" y="3064769"/>
            <a:ext cx="8212491" cy="7284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en-US" altLang="ja-JP" sz="4800" b="1" dirty="0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4800" b="1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４</a:t>
            </a:r>
            <a:r>
              <a:rPr kumimoji="1" lang="en-US" altLang="ja-JP" sz="4800" b="1" dirty="0">
                <a:solidFill>
                  <a:srgbClr val="8AB7B2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kumimoji="1"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今回で学んだこと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4B764FD-8F6E-C7F6-073F-5195B0C5236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B6EFE5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2B3A4C4-6619-4960-C63C-B290A9A687DD}"/>
                </a:ext>
              </a:extLst>
            </p:cNvPr>
            <p:cNvSpPr/>
            <p:nvPr/>
          </p:nvSpPr>
          <p:spPr>
            <a:xfrm>
              <a:off x="0" y="1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02FB2D-867B-8932-F4D7-C057F586884A}"/>
                </a:ext>
              </a:extLst>
            </p:cNvPr>
            <p:cNvSpPr/>
            <p:nvPr/>
          </p:nvSpPr>
          <p:spPr>
            <a:xfrm>
              <a:off x="0" y="6747642"/>
              <a:ext cx="12192000" cy="110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0E8B518-7A69-7EEC-6DA7-DD4359717E13}"/>
                </a:ext>
              </a:extLst>
            </p:cNvPr>
            <p:cNvSpPr/>
            <p:nvPr/>
          </p:nvSpPr>
          <p:spPr>
            <a:xfrm>
              <a:off x="0" y="55180"/>
              <a:ext cx="126125" cy="67476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225AE21-D186-8574-0A2E-6F262E9D63BA}"/>
                </a:ext>
              </a:extLst>
            </p:cNvPr>
            <p:cNvSpPr/>
            <p:nvPr/>
          </p:nvSpPr>
          <p:spPr>
            <a:xfrm>
              <a:off x="12086897" y="0"/>
              <a:ext cx="105103" cy="6802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16271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9A876C93-C62E-DEB5-E097-DFC4FD882756}"/>
              </a:ext>
            </a:extLst>
          </p:cNvPr>
          <p:cNvSpPr txBox="1">
            <a:spLocks/>
          </p:cNvSpPr>
          <p:nvPr/>
        </p:nvSpPr>
        <p:spPr>
          <a:xfrm>
            <a:off x="9099330" y="308482"/>
            <a:ext cx="507125" cy="1125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　　</a:t>
            </a:r>
            <a:endParaRPr lang="en-US" altLang="ja-JP" sz="48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endParaRPr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BEC8620C-C388-2601-ED9C-E89532AAF505}"/>
              </a:ext>
            </a:extLst>
          </p:cNvPr>
          <p:cNvSpPr txBox="1">
            <a:spLocks/>
          </p:cNvSpPr>
          <p:nvPr/>
        </p:nvSpPr>
        <p:spPr>
          <a:xfrm>
            <a:off x="604416" y="279551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進め方を最初に決める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22F009DB-9136-710B-3FB1-C2CB18EC6579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４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今回で学んだこと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77360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9A876C93-C62E-DEB5-E097-DFC4FD882756}"/>
              </a:ext>
            </a:extLst>
          </p:cNvPr>
          <p:cNvSpPr txBox="1">
            <a:spLocks/>
          </p:cNvSpPr>
          <p:nvPr/>
        </p:nvSpPr>
        <p:spPr>
          <a:xfrm>
            <a:off x="9099330" y="308482"/>
            <a:ext cx="507125" cy="1125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　　</a:t>
            </a:r>
            <a:endParaRPr lang="en-US" altLang="ja-JP" sz="48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endParaRPr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BEC8620C-C388-2601-ED9C-E89532AAF505}"/>
              </a:ext>
            </a:extLst>
          </p:cNvPr>
          <p:cNvSpPr txBox="1">
            <a:spLocks/>
          </p:cNvSpPr>
          <p:nvPr/>
        </p:nvSpPr>
        <p:spPr>
          <a:xfrm>
            <a:off x="604416" y="279551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進め方を最初に決める</a:t>
            </a: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D09316A7-2AD0-0851-7A87-A7BCAB7B978F}"/>
              </a:ext>
            </a:extLst>
          </p:cNvPr>
          <p:cNvSpPr/>
          <p:nvPr/>
        </p:nvSpPr>
        <p:spPr>
          <a:xfrm>
            <a:off x="1838431" y="2012276"/>
            <a:ext cx="8515138" cy="2009543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プロトタイプ？アジャイル？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ウォーターフォールみもあるんだっけ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60A0D9F-0280-7A55-52A1-396019077FFF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４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今回で学んだこと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56422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9A876C93-C62E-DEB5-E097-DFC4FD882756}"/>
              </a:ext>
            </a:extLst>
          </p:cNvPr>
          <p:cNvSpPr txBox="1">
            <a:spLocks/>
          </p:cNvSpPr>
          <p:nvPr/>
        </p:nvSpPr>
        <p:spPr>
          <a:xfrm>
            <a:off x="9099330" y="308482"/>
            <a:ext cx="507125" cy="1125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　　</a:t>
            </a:r>
            <a:endParaRPr lang="en-US" altLang="ja-JP" sz="48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endParaRPr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BEC8620C-C388-2601-ED9C-E89532AAF505}"/>
              </a:ext>
            </a:extLst>
          </p:cNvPr>
          <p:cNvSpPr txBox="1">
            <a:spLocks/>
          </p:cNvSpPr>
          <p:nvPr/>
        </p:nvSpPr>
        <p:spPr>
          <a:xfrm>
            <a:off x="604416" y="279551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進め方を最初に決める</a:t>
            </a: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D09316A7-2AD0-0851-7A87-A7BCAB7B978F}"/>
              </a:ext>
            </a:extLst>
          </p:cNvPr>
          <p:cNvSpPr/>
          <p:nvPr/>
        </p:nvSpPr>
        <p:spPr>
          <a:xfrm>
            <a:off x="1838431" y="2012276"/>
            <a:ext cx="8515138" cy="2009543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プロトタイプ？アジャイル？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ウォーターフォールみもあるんだっけ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C66A6053-BA51-8DC9-4B18-EA2065C8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426" y="4721948"/>
            <a:ext cx="10816157" cy="1325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・プロトタイプを作る時間はなかった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・プロトタイプに単体テストは不要だった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4F1F0A-5B88-32F5-229A-078B8B50B2DF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４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今回で学んだこと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15366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9A876C93-C62E-DEB5-E097-DFC4FD882756}"/>
              </a:ext>
            </a:extLst>
          </p:cNvPr>
          <p:cNvSpPr txBox="1">
            <a:spLocks/>
          </p:cNvSpPr>
          <p:nvPr/>
        </p:nvSpPr>
        <p:spPr>
          <a:xfrm>
            <a:off x="9099330" y="308482"/>
            <a:ext cx="507125" cy="1125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</a:t>
            </a:r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　　</a:t>
            </a:r>
            <a:endParaRPr lang="en-US" altLang="ja-JP" sz="4800" b="1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endParaRPr lang="ja-JP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BEC8620C-C388-2601-ED9C-E89532AAF505}"/>
              </a:ext>
            </a:extLst>
          </p:cNvPr>
          <p:cNvSpPr txBox="1">
            <a:spLocks/>
          </p:cNvSpPr>
          <p:nvPr/>
        </p:nvSpPr>
        <p:spPr>
          <a:xfrm>
            <a:off x="604416" y="279551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オフショアに丸投げしない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4A30CF7-7D9C-F5F2-AD35-803B678815D8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４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今回で学んだこと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3289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>
            <a:extLst>
              <a:ext uri="{FF2B5EF4-FFF2-40B4-BE49-F238E27FC236}">
                <a16:creationId xmlns:a16="http://schemas.microsoft.com/office/drawing/2014/main" id="{BEC8620C-C388-2601-ED9C-E89532AAF505}"/>
              </a:ext>
            </a:extLst>
          </p:cNvPr>
          <p:cNvSpPr txBox="1">
            <a:spLocks/>
          </p:cNvSpPr>
          <p:nvPr/>
        </p:nvSpPr>
        <p:spPr>
          <a:xfrm>
            <a:off x="604416" y="279551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オフショアに丸投げしない</a:t>
            </a: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D09316A7-2AD0-0851-7A87-A7BCAB7B978F}"/>
              </a:ext>
            </a:extLst>
          </p:cNvPr>
          <p:cNvSpPr/>
          <p:nvPr/>
        </p:nvSpPr>
        <p:spPr>
          <a:xfrm>
            <a:off x="1838431" y="2012276"/>
            <a:ext cx="8515138" cy="2009543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最初から実装をお願いした結果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共通化もされず、アドホックな実装へ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6CC453D-F48A-CAA4-66C8-EA6B46EE1A41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４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今回で学んだこと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55415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C66A6053-BA51-8DC9-4B18-EA2065C8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426" y="4721948"/>
            <a:ext cx="10816157" cy="1325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・しっかり進捗管理していくべきだった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・❌</a:t>
            </a:r>
            <a:r>
              <a:rPr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画面単位での依頼</a:t>
            </a:r>
            <a:r>
              <a:rPr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⭕️</a:t>
            </a:r>
            <a:r>
              <a:rPr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共通パーツの実装依頼</a:t>
            </a:r>
            <a:endParaRPr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9B010F41-A322-C94B-2C9C-F0D50995E45D}"/>
              </a:ext>
            </a:extLst>
          </p:cNvPr>
          <p:cNvSpPr/>
          <p:nvPr/>
        </p:nvSpPr>
        <p:spPr>
          <a:xfrm>
            <a:off x="1838431" y="2012276"/>
            <a:ext cx="8515138" cy="2009543"/>
          </a:xfrm>
          <a:prstGeom prst="roundRect">
            <a:avLst/>
          </a:prstGeom>
          <a:solidFill>
            <a:srgbClr val="8AB7B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最初から実装をお願いした結果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pPr algn="ctr"/>
            <a:r>
              <a:rPr lang="ja-JP" altLang="en-US" sz="36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共通化もされず、アドホックな実装へ</a:t>
            </a:r>
            <a:endParaRPr kumimoji="1" lang="en-US" altLang="ja-JP" sz="3600" dirty="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2A30F22-9C65-BAB3-809E-B041CCD31273}"/>
              </a:ext>
            </a:extLst>
          </p:cNvPr>
          <p:cNvSpPr txBox="1">
            <a:spLocks/>
          </p:cNvSpPr>
          <p:nvPr/>
        </p:nvSpPr>
        <p:spPr>
          <a:xfrm>
            <a:off x="604416" y="279551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オフショアに丸投げしない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3F0497B-94B8-C32F-7603-5502A0C7A0AE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４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今回で学んだこと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50695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>
            <a:extLst>
              <a:ext uri="{FF2B5EF4-FFF2-40B4-BE49-F238E27FC236}">
                <a16:creationId xmlns:a16="http://schemas.microsoft.com/office/drawing/2014/main" id="{A2A30F22-9C65-BAB3-809E-B041CCD31273}"/>
              </a:ext>
            </a:extLst>
          </p:cNvPr>
          <p:cNvSpPr txBox="1">
            <a:spLocks/>
          </p:cNvSpPr>
          <p:nvPr/>
        </p:nvSpPr>
        <p:spPr>
          <a:xfrm>
            <a:off x="604416" y="279551"/>
            <a:ext cx="10983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意思疎通は仕組み化する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CBF5375-9F9F-11D3-B0AD-00BF8C85DF1D}"/>
              </a:ext>
            </a:extLst>
          </p:cNvPr>
          <p:cNvSpPr/>
          <p:nvPr/>
        </p:nvSpPr>
        <p:spPr>
          <a:xfrm>
            <a:off x="0" y="0"/>
            <a:ext cx="12192000" cy="285482"/>
          </a:xfrm>
          <a:prstGeom prst="rect">
            <a:avLst/>
          </a:prstGeom>
          <a:solidFill>
            <a:srgbClr val="8AB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#</a:t>
            </a:r>
            <a:r>
              <a:rPr kumimoji="1"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４</a:t>
            </a:r>
            <a:r>
              <a:rPr lang="en-US" altLang="ja-JP" sz="1400" dirty="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 </a:t>
            </a:r>
            <a:r>
              <a:rPr lang="ja-JP" altLang="en-US" sz="1400"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今回で学んだこと</a:t>
            </a:r>
            <a:endParaRPr kumimoji="1" lang="ja-JP" altLang="en-US" sz="1400"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409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17471</TotalTime>
  <Words>3650</Words>
  <Application>Microsoft Macintosh PowerPoint</Application>
  <PresentationFormat>ワイド画面</PresentationFormat>
  <Paragraphs>575</Paragraphs>
  <Slides>112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112</vt:i4>
      </vt:variant>
    </vt:vector>
  </HeadingPairs>
  <TitlesOfParts>
    <vt:vector size="121" baseType="lpstr">
      <vt:lpstr>Tsukushi A Round Gothic Bold</vt:lpstr>
      <vt:lpstr>Tsukushi A Round Gothic Regular</vt:lpstr>
      <vt:lpstr>Tsukushi B Round Gothic Regular</vt:lpstr>
      <vt:lpstr>TwitterChirp</vt:lpstr>
      <vt:lpstr>游ゴシック</vt:lpstr>
      <vt:lpstr>游ゴシック Light</vt:lpstr>
      <vt:lpstr>Arial</vt:lpstr>
      <vt:lpstr>Segoe UI</vt:lpstr>
      <vt:lpstr>Office テーマ</vt:lpstr>
      <vt:lpstr>事例で学ぶ 自社プロダクト開発</vt:lpstr>
      <vt:lpstr>筆者の情報</vt:lpstr>
      <vt:lpstr>対象</vt:lpstr>
      <vt:lpstr>紹介したいことは沢山あるが・・・</vt:lpstr>
      <vt:lpstr>色々な記事があるので、ぜひ！</vt:lpstr>
      <vt:lpstr>想定読者</vt:lpstr>
      <vt:lpstr>おしながき</vt:lpstr>
      <vt:lpstr>⚠️ 　　　⚠️</vt:lpstr>
      <vt:lpstr>⚠️ 　　　⚠️</vt:lpstr>
      <vt:lpstr>⚠️ 　　　⚠️</vt:lpstr>
      <vt:lpstr>PowerPoint プレゼンテーション</vt:lpstr>
      <vt:lpstr>＼突然ですが／</vt:lpstr>
      <vt:lpstr>＼突然ですが／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インプルで作ってみた結果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スクラム採用ポイントアプリ 作ってみた</vt:lpstr>
      <vt:lpstr>スクラム採用ポイントアプリ 作ってみた</vt:lpstr>
      <vt:lpstr>スクラム採用ポイントアプリ 作ってみた</vt:lpstr>
      <vt:lpstr>PowerPoint プレゼンテーション</vt:lpstr>
      <vt:lpstr>ざっくり MVP</vt:lpstr>
      <vt:lpstr>カスタマージャーニーも作った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型つけただけで偉い</vt:lpstr>
      <vt:lpstr>生成AIとTailwindの相性 is 最高</vt:lpstr>
      <vt:lpstr>生成AIとTailwindの相性 is 最高</vt:lpstr>
      <vt:lpstr>trpc のうれしさ</vt:lpstr>
      <vt:lpstr>Prisma ってラクだな</vt:lpstr>
      <vt:lpstr>オール イン ワン Next.js</vt:lpstr>
      <vt:lpstr>オール イン ワン Next.js</vt:lpstr>
      <vt:lpstr>オール イン ワン Next.js</vt:lpstr>
      <vt:lpstr>オール イン ワン Next.js</vt:lpstr>
      <vt:lpstr>そのほかのメリット</vt:lpstr>
      <vt:lpstr>そのほかのメリット</vt:lpstr>
      <vt:lpstr>うれしい</vt:lpstr>
      <vt:lpstr>ここが良くない！ Next.js</vt:lpstr>
      <vt:lpstr>ここが良くない！ Next.js</vt:lpstr>
      <vt:lpstr>ここが良くない！ Next.js</vt:lpstr>
      <vt:lpstr>PowerPoint プレゼンテーション</vt:lpstr>
      <vt:lpstr>AWS Lightsail を採用</vt:lpstr>
      <vt:lpstr>Lightsail を採用した理由</vt:lpstr>
      <vt:lpstr>Lightsail を採用した理由</vt:lpstr>
      <vt:lpstr>Lightsail を採用した理由</vt:lpstr>
      <vt:lpstr>PowerPoint プレゼンテーション</vt:lpstr>
      <vt:lpstr>今回のプロダクト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　 　 　　　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失敗から学ぶ React</dc:title>
  <dc:creator>佐藤 功樹</dc:creator>
  <cp:lastModifiedBy>佐藤 功樹</cp:lastModifiedBy>
  <cp:revision>16</cp:revision>
  <dcterms:created xsi:type="dcterms:W3CDTF">2024-01-15T02:39:04Z</dcterms:created>
  <dcterms:modified xsi:type="dcterms:W3CDTF">2024-03-16T01:52:30Z</dcterms:modified>
</cp:coreProperties>
</file>